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167" r:id="rId3"/>
    <p:sldId id="3251" r:id="rId4"/>
    <p:sldId id="256" r:id="rId5"/>
    <p:sldId id="3228" r:id="rId6"/>
    <p:sldId id="3175" r:id="rId7"/>
    <p:sldId id="3229" r:id="rId8"/>
    <p:sldId id="3230" r:id="rId9"/>
    <p:sldId id="300" r:id="rId10"/>
    <p:sldId id="3233" r:id="rId11"/>
    <p:sldId id="3236" r:id="rId12"/>
    <p:sldId id="3235" r:id="rId13"/>
    <p:sldId id="3234" r:id="rId14"/>
    <p:sldId id="3247" r:id="rId15"/>
    <p:sldId id="3249" r:id="rId16"/>
    <p:sldId id="3231" r:id="rId17"/>
    <p:sldId id="301" r:id="rId18"/>
    <p:sldId id="3255" r:id="rId19"/>
    <p:sldId id="3237" r:id="rId20"/>
    <p:sldId id="3232" r:id="rId21"/>
    <p:sldId id="3238" r:id="rId22"/>
    <p:sldId id="3239" r:id="rId23"/>
    <p:sldId id="3240" r:id="rId24"/>
    <p:sldId id="3244" r:id="rId25"/>
    <p:sldId id="3245" r:id="rId26"/>
    <p:sldId id="3246" r:id="rId27"/>
    <p:sldId id="3250" r:id="rId28"/>
    <p:sldId id="845" r:id="rId29"/>
    <p:sldId id="267" r:id="rId30"/>
  </p:sldIdLst>
  <p:sldSz cx="18288000" cy="10287000"/>
  <p:notesSz cx="6794500" cy="9931400"/>
  <p:embeddedFontLst>
    <p:embeddedFont>
      <p:font typeface="Franklin Gothic Book" panose="020B0503020102020204" pitchFamily="34" charset="0"/>
      <p:regular r:id="rId32"/>
      <p:italic r:id="rId33"/>
    </p:embeddedFont>
    <p:embeddedFont>
      <p:font typeface="Franklin Gothic Demi" panose="020B0703020102020204" pitchFamily="34" charset="0"/>
      <p:regular r:id="rId34"/>
      <p: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  <p:embeddedFont>
      <p:font typeface="League Spartan" panose="020B0604020202020204" charset="0"/>
      <p:regular r:id="rId41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47F"/>
    <a:srgbClr val="F1F5E7"/>
    <a:srgbClr val="ACBF79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3" autoAdjust="0"/>
    <p:restoredTop sz="94622" autoAdjust="0"/>
  </p:normalViewPr>
  <p:slideViewPr>
    <p:cSldViewPr>
      <p:cViewPr varScale="1">
        <p:scale>
          <a:sx n="43" d="100"/>
          <a:sy n="43" d="100"/>
        </p:scale>
        <p:origin x="7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288C-16B0-40A2-BEF0-AA3D5B96FB6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0963-A9AF-4992-BF55-EB147132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F5EDD-9259-5DE5-8DAA-CDE6E22F8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DBAF5-8A48-F153-9BD1-306156B66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4CD25E-BD22-A0D6-503C-39F375CD7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52C5B-7D22-359E-8B76-4493AB23B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C05F35F0-EA4D-C549-47B3-49AA0BBA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" y="-16669"/>
            <a:ext cx="18290387" cy="103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D143658C-92EE-D0ED-8C32-EAB849A6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3" y="454820"/>
            <a:ext cx="17352601" cy="926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801" y="4628647"/>
            <a:ext cx="16948398" cy="50072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87" y="1530648"/>
            <a:ext cx="16490324" cy="885483"/>
          </a:xfrm>
          <a:effectLst/>
        </p:spPr>
        <p:txBody>
          <a:bodyPr anchor="b">
            <a:normAutofit/>
          </a:bodyPr>
          <a:lstStyle>
            <a:lvl1pPr>
              <a:defRPr sz="4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787" y="2527110"/>
            <a:ext cx="16490319" cy="88548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5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7B3B-6978-4EBD-AAF3-8B63D95AEF91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8" y="1053235"/>
            <a:ext cx="16544424" cy="728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789" y="3511296"/>
            <a:ext cx="16544423" cy="5451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538A-0292-46ED-A96E-C8D6395DC5B5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6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71726" y="7712962"/>
            <a:ext cx="16936290" cy="188824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3590926"/>
            <a:ext cx="16544423" cy="3221201"/>
          </a:xfrm>
        </p:spPr>
        <p:txBody>
          <a:bodyPr anchor="b">
            <a:normAutofit/>
          </a:bodyPr>
          <a:lstStyle>
            <a:lvl1pPr algn="l">
              <a:defRPr sz="54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9" y="6812126"/>
            <a:ext cx="16544423" cy="90083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cap="all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04D1-03DD-45C4-9BA3-2A5DAF396BD9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72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790" y="3342005"/>
            <a:ext cx="7792151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59" y="3342005"/>
            <a:ext cx="7792154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7861-FB0C-4571-A08E-C3370D6E3F1C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1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1790" y="1094488"/>
            <a:ext cx="16544424" cy="830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7" y="3376337"/>
            <a:ext cx="7792154" cy="836676"/>
          </a:xfrm>
        </p:spPr>
        <p:txBody>
          <a:bodyPr anchor="ctr">
            <a:noAutofit/>
          </a:bodyPr>
          <a:lstStyle>
            <a:lvl1pPr marL="0" indent="0">
              <a:buNone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791" y="4389079"/>
            <a:ext cx="7792149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4059" y="3376339"/>
            <a:ext cx="7792155" cy="830060"/>
          </a:xfr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4056" y="4389079"/>
            <a:ext cx="7792157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F630-ED52-47E4-BF33-E6B4750200D1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3841" y="1094488"/>
            <a:ext cx="16544424" cy="757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884E-AFAD-4835-8CDF-E84F5CB5FDC9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E273-D6B9-48A8-A34A-D519FC637EBC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71726" y="901801"/>
            <a:ext cx="5524085" cy="87232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86" y="1400176"/>
            <a:ext cx="4547778" cy="2583629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393" y="1769744"/>
            <a:ext cx="9976487" cy="698732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7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  <a:lvl6pPr>
              <a:defRPr sz="2100">
                <a:solidFill>
                  <a:schemeClr val="tx2"/>
                </a:solidFill>
              </a:defRPr>
            </a:lvl6pPr>
            <a:lvl7pPr>
              <a:defRPr sz="2100">
                <a:solidFill>
                  <a:schemeClr val="tx2"/>
                </a:solidFill>
              </a:defRPr>
            </a:lvl7pPr>
            <a:lvl8pPr>
              <a:defRPr sz="2100">
                <a:solidFill>
                  <a:schemeClr val="tx2"/>
                </a:solidFill>
              </a:defRPr>
            </a:lvl8pPr>
            <a:lvl9pPr>
              <a:defRPr sz="2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786" y="4254981"/>
            <a:ext cx="4547778" cy="45020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08927" y="9685375"/>
            <a:ext cx="4267199" cy="547688"/>
          </a:xfrm>
        </p:spPr>
        <p:txBody>
          <a:bodyPr/>
          <a:lstStyle/>
          <a:p>
            <a:fld id="{3F749265-8EBC-4D7D-8FDA-17D296DD635E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788" y="9678886"/>
            <a:ext cx="10375815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85375"/>
            <a:ext cx="1578765" cy="54768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5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7040084"/>
            <a:ext cx="16544424" cy="850107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26" y="962026"/>
            <a:ext cx="16936289" cy="547687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789" y="7890191"/>
            <a:ext cx="16544426" cy="14972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4A7-8CFB-44A7-BC8F-00DFC88C483F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1788" y="1057687"/>
            <a:ext cx="16544424" cy="752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8" y="3504004"/>
            <a:ext cx="16544424" cy="547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8927" y="9635872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EFA708-1389-437B-8D28-1F3705DA2BA5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1788" y="9635872"/>
            <a:ext cx="1037581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7450" y="9635872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801" y="10083692"/>
            <a:ext cx="5554980" cy="1424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063221" y="10083692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362745" y="10083692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34F210-26F9-4B14-B85E-04CFB6429C2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96" y="365038"/>
            <a:ext cx="2694785" cy="11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9000" indent="-459000" algn="l" defTabSz="685800" rtl="0" eaLnBrk="1" latinLnBrk="0" hangingPunct="1">
        <a:lnSpc>
          <a:spcPct val="110000"/>
        </a:lnSpc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5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45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50000" indent="-405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6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3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Workplace%20Application%20template.doc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TC%20Accreditation%20Application%20form.do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Registration%20of%20assessor%20and%20moderator%20with%20NAMB.doc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earnerenrolments@qcto.org.z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qcto.org.za/learner-enrolment-and-eisa-registration-process.html" TargetMode="External"/><Relationship Id="rId4" Type="http://schemas.openxmlformats.org/officeDocument/2006/relationships/hyperlink" Target="mailto:EISAreadiness@qcto.org.z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Learner%20Enrolments%20Spreadsheet%20.xls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e@fpmseta.org.za" TargetMode="External"/><Relationship Id="rId3" Type="http://schemas.openxmlformats.org/officeDocument/2006/relationships/hyperlink" Target="mailto:zaneles@fpmseta.org.za" TargetMode="External"/><Relationship Id="rId7" Type="http://schemas.openxmlformats.org/officeDocument/2006/relationships/hyperlink" Target="mailto:ansien@fpmseta.org.z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eipatik@fpmseta.org.za" TargetMode="External"/><Relationship Id="rId5" Type="http://schemas.openxmlformats.org/officeDocument/2006/relationships/hyperlink" Target="mailto:HelvyM@fpmseta.org.za" TargetMode="External"/><Relationship Id="rId10" Type="http://schemas.openxmlformats.org/officeDocument/2006/relationships/hyperlink" Target="mailto:thulaniM@fpmseta.org.za" TargetMode="External"/><Relationship Id="rId4" Type="http://schemas.openxmlformats.org/officeDocument/2006/relationships/hyperlink" Target="mailto:kehilwek@fpmseta.org.za" TargetMode="External"/><Relationship Id="rId9" Type="http://schemas.openxmlformats.org/officeDocument/2006/relationships/hyperlink" Target="mailto:boitumelog@fpmseta.org.z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PMSETA%20PRE%202009%20QUALIFICATIONS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Qualifications%20Leanerships%20and%20Skills%20Programmes%20registered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cto.org.z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QCTO%20Website%20-%20online%20applications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38782" y="1217945"/>
            <a:ext cx="3469898" cy="1779734"/>
          </a:xfrm>
          <a:custGeom>
            <a:avLst/>
            <a:gdLst/>
            <a:ahLst/>
            <a:cxnLst/>
            <a:rect l="l" t="t" r="r" b="b"/>
            <a:pathLst>
              <a:path w="4699386" h="1954715">
                <a:moveTo>
                  <a:pt x="0" y="0"/>
                </a:moveTo>
                <a:lnTo>
                  <a:pt x="4699386" y="0"/>
                </a:lnTo>
                <a:lnTo>
                  <a:pt x="4699386" y="1954715"/>
                </a:lnTo>
                <a:lnTo>
                  <a:pt x="0" y="19547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6494" y="3399021"/>
            <a:ext cx="6799212" cy="605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98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MD &amp; DG STAKEHOLDER WORKSHOP 2024/25</a:t>
            </a:r>
          </a:p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598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r>
              <a:rPr lang="en-ZA" altLang="en-US" sz="6000" b="1" dirty="0">
                <a:solidFill>
                  <a:srgbClr val="4F747F"/>
                </a:solidFill>
                <a:latin typeface="Avant Garde"/>
              </a:rPr>
              <a:t>QUALITY ASSURANCE</a:t>
            </a: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endParaRPr lang="en-ZA" sz="6000" b="1" dirty="0">
              <a:solidFill>
                <a:srgbClr val="4F747F"/>
              </a:solidFill>
              <a:latin typeface="Avant Garde"/>
            </a:endParaRP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r>
              <a:rPr lang="en-ZA" sz="4400" b="1" dirty="0">
                <a:solidFill>
                  <a:srgbClr val="4F747F"/>
                </a:solidFill>
                <a:latin typeface="Avant Garde"/>
              </a:rPr>
              <a:t>Ms. Seipati Kau</a:t>
            </a:r>
            <a:endParaRPr lang="en-US" sz="4400" b="1" dirty="0">
              <a:solidFill>
                <a:srgbClr val="4F747F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551EB-C5D9-9B77-E171-C212814E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1" y="1217946"/>
            <a:ext cx="7619998" cy="4175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D3621-7D55-71B7-1EBE-558E26F5D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5332269"/>
            <a:ext cx="7619999" cy="3840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5D635-2C05-7E79-5375-3971D303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5F89528-E333-F2B5-33A6-36A944A7BD5B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2B791006-2182-D889-DCAE-0AB3D3337191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0322697-AA10-5FBD-EDAA-5F668AB9A42A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1B1AABD8-4072-3584-3B96-A213C316721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DBC10B55-98B6-BA7A-C041-4073542AA1DA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3275FBFA-CBAC-A685-0FED-7E31E7868F4A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F021E6AE-518D-B2EE-750E-710D92248DC3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699437ED-8D8D-D59D-458B-62180E6B7ADF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1460233C-1A7F-42DC-40C6-39B90EE6E97C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9AB0DA83-FC6B-EECE-FD70-106E1D9BF9C7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544897D7-CD5E-EF49-2505-47E4BCEF53FC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1906F0A0-837A-A0A7-7094-8E13C1B77974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D3D746B8-A7A6-0CE1-39CC-9AE8B30EF83F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BEDA9F88-304C-115B-A080-6864E051C33C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F6A87375-12A3-2B88-5523-DA1D40020606}"/>
              </a:ext>
            </a:extLst>
          </p:cNvPr>
          <p:cNvSpPr txBox="1"/>
          <p:nvPr/>
        </p:nvSpPr>
        <p:spPr>
          <a:xfrm>
            <a:off x="2354745" y="4417610"/>
            <a:ext cx="5156074" cy="195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Assessment Centre Accreditation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C290754E-E31F-2C01-BDDE-94FF2C03E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FA5373-40EA-7516-F548-24CBE4BB7A5E}"/>
              </a:ext>
            </a:extLst>
          </p:cNvPr>
          <p:cNvSpPr txBox="1"/>
          <p:nvPr/>
        </p:nvSpPr>
        <p:spPr>
          <a:xfrm>
            <a:off x="8830645" y="908449"/>
            <a:ext cx="9174446" cy="841768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/>
              <a:t>The QCTO will accredit an entity as an assessment centre for a specified occupational qualification or part-qualification upon consideration of the recommendation of the Quality Partner</a:t>
            </a:r>
          </a:p>
          <a:p>
            <a:pPr>
              <a:defRPr/>
            </a:pPr>
            <a:endParaRPr lang="en-GB" sz="2800" dirty="0"/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Be a person registered or established in terms of South African law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a valid tax clearance certificate issued by the South African Revenue Service, if applicable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a suitable and compliant Management Information System in accordance with the QCTO specifications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Centre should  safe, secure and accessible to candidates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Meet the relevant standards for occupational health and safety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the required physical resources (</a:t>
            </a:r>
            <a:r>
              <a:rPr lang="en-GB" sz="2800" dirty="0" err="1"/>
              <a:t>eg</a:t>
            </a:r>
            <a:r>
              <a:rPr lang="en-GB" sz="2800" dirty="0"/>
              <a:t> venue, equipment, machinery or protective clothing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appropriately qualified human resources as specified by the QP</a:t>
            </a:r>
          </a:p>
        </p:txBody>
      </p:sp>
    </p:spTree>
    <p:extLst>
      <p:ext uri="{BB962C8B-B14F-4D97-AF65-F5344CB8AC3E}">
        <p14:creationId xmlns:p14="http://schemas.microsoft.com/office/powerpoint/2010/main" val="154206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A837-9FF4-4B1D-CBB9-A8907BEA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7A64DA3-4257-9710-EE7F-B05292EE022C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55CF4272-7619-BCBF-2224-275CEEFD21CE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85D5BD6-0DCE-2FB9-E901-6A3031CF8F42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2BD448F-7F3B-1A86-52DE-CB95BC51836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0ADCC2DF-71BD-EE6D-070E-48BC14E120CA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19F88A02-E89B-607E-658B-11106F8B45DE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798F51D9-974F-C132-8BF8-55A51E4A2569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6D0E4297-A4E1-50D4-FDAF-A9DB019ADEFD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9A726255-8406-CEE1-7BCA-15AE2EB92F35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D62B7274-0D88-96F1-0C42-5B282EEFBD70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F66A2B28-2E49-80A2-2A99-27299DDE7916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13535B0-6FAB-843E-1B44-DA54B7A08F6B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95319DD1-8D62-E0B4-6BBD-FE2C25787344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F940E5EA-1551-AD83-574B-BFF75D47F802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452F77EE-F5AF-E5A2-AC76-270065E7463F}"/>
              </a:ext>
            </a:extLst>
          </p:cNvPr>
          <p:cNvSpPr txBox="1"/>
          <p:nvPr/>
        </p:nvSpPr>
        <p:spPr>
          <a:xfrm>
            <a:off x="2317124" y="3927224"/>
            <a:ext cx="5156074" cy="195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Workplace Accreditation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7806EF1B-0049-E989-CC00-201DB0189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F099CC-A4BB-EFA0-5455-4BA7CE897AE5}"/>
              </a:ext>
            </a:extLst>
          </p:cNvPr>
          <p:cNvSpPr txBox="1"/>
          <p:nvPr/>
        </p:nvSpPr>
        <p:spPr>
          <a:xfrm>
            <a:off x="8859268" y="1327069"/>
            <a:ext cx="9174446" cy="8063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82562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dirty="0"/>
              <a:t>Applications for Workplace accreditation to be submitted to FP&amp;M SETA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Be a person registered or established in terms of South African law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a valid tax clearance certificate issued by the South African Revenue Service, if applicable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a suitable and compliant Management Information System in accordance with the QCTO specifications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Workplace should be safe, secure and accessible to candidates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Meet the relevant standards for occupational health and safety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the required physical resources (</a:t>
            </a:r>
            <a:r>
              <a:rPr lang="en-GB" sz="2800" dirty="0" err="1"/>
              <a:t>eg</a:t>
            </a:r>
            <a:r>
              <a:rPr lang="en-GB" sz="2800" dirty="0"/>
              <a:t> venue, equipment, machinery or protective clothing</a:t>
            </a:r>
          </a:p>
          <a:p>
            <a:pPr marL="539750" indent="-3571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Have appropriately qualified human resources as specified by the QP</a:t>
            </a:r>
            <a:endParaRPr lang="en-US" altLang="en-US" sz="28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2A348-D9AD-968C-2747-3F18E36A8A0F}"/>
              </a:ext>
            </a:extLst>
          </p:cNvPr>
          <p:cNvSpPr txBox="1"/>
          <p:nvPr/>
        </p:nvSpPr>
        <p:spPr>
          <a:xfrm>
            <a:off x="8808147" y="287295"/>
            <a:ext cx="9129495" cy="58907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Links for application – </a:t>
            </a: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Workplace Application template.docx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9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F7014-2E24-A441-1AED-5EEA9E5B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DAF8696-C9B6-4301-F967-E741103BEEB4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49008CF9-8E1F-509B-6987-C1547CFA5B79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7106336-5CF4-98AF-9597-43832E0A0940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74EA62EE-A3C1-CB2A-A47E-A9374857435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1E8E1751-FC65-2858-7969-8BBE6A9D57FC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B2DD825-A11C-F6C7-1EA3-7EE600662AD7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5C09A49A-BE24-D1FC-8598-2A1DAAF1FF5B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94F7137C-B805-8C2B-566D-B4A911FE1694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F281677A-CF65-67C5-EB29-D6C00DF71648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47C31356-D1D0-56CF-C2BD-659EF1A8A946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F8AB6CED-8AA5-9FBE-1508-17F6A98B7DF4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7131018E-48A6-F1F2-A15F-16DBF8E4E3DF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782269D9-6240-A427-AF3B-30DAF4C99346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62789F84-643F-E4E0-FD34-40C89A51D34C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5DD6A059-9A8D-541C-5FF8-9533383150DF}"/>
              </a:ext>
            </a:extLst>
          </p:cNvPr>
          <p:cNvSpPr txBox="1"/>
          <p:nvPr/>
        </p:nvSpPr>
        <p:spPr>
          <a:xfrm>
            <a:off x="2354745" y="4138372"/>
            <a:ext cx="5156074" cy="195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Trade Test Centre Accreditation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B5F73278-BA79-8349-E135-D1DCB8AE3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7AC0E-6B61-7F4D-F7B9-442D9D6AD0D3}"/>
              </a:ext>
            </a:extLst>
          </p:cNvPr>
          <p:cNvSpPr txBox="1"/>
          <p:nvPr/>
        </p:nvSpPr>
        <p:spPr>
          <a:xfrm>
            <a:off x="8813439" y="375228"/>
            <a:ext cx="9129495" cy="58907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Links for application template - </a:t>
            </a: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TTC Accreditation Application form.doc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CA49-FF45-F55C-9C31-1387A06A548A}"/>
              </a:ext>
            </a:extLst>
          </p:cNvPr>
          <p:cNvSpPr txBox="1"/>
          <p:nvPr/>
        </p:nvSpPr>
        <p:spPr>
          <a:xfrm>
            <a:off x="8813439" y="1177402"/>
            <a:ext cx="9174446" cy="814069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93200" indent="-4572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600" dirty="0"/>
              <a:t>Applications for Historical Trade Test Centre accreditation to be submitted to FP&amp;M SETA</a:t>
            </a:r>
          </a:p>
          <a:p>
            <a:pPr marL="493200" indent="-4572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600" dirty="0"/>
              <a:t>Applications for occupational trades to be captured online with the QCTO</a:t>
            </a:r>
          </a:p>
          <a:p>
            <a:pPr marL="355600">
              <a:spcBef>
                <a:spcPts val="0"/>
              </a:spcBef>
              <a:defRPr/>
            </a:pPr>
            <a:endParaRPr lang="en-US" sz="2600" dirty="0"/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Completed application form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Organisational structure. 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Proof of registration - (CIPC and Tax Certificate)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Proof of registration of artisan trade test assessors and moderators.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Internal trade test procedures and processes.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Copy of floor plan and lay out of the trade test area/building.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List of tools, equipment, machinery and consumable in line with trade/s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Trade test administration processes, recordkeeping and safe keeping of trade test documentation</a:t>
            </a:r>
          </a:p>
          <a:p>
            <a:pPr marL="812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Occupational Health and Safety compliance (OHS Certificate or Standard NAMB OHS declaration)</a:t>
            </a:r>
          </a:p>
        </p:txBody>
      </p:sp>
    </p:spTree>
    <p:extLst>
      <p:ext uri="{BB962C8B-B14F-4D97-AF65-F5344CB8AC3E}">
        <p14:creationId xmlns:p14="http://schemas.microsoft.com/office/powerpoint/2010/main" val="293647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46D8-CE24-744C-FF75-25E3C8A7A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D26426B-86AE-40E6-835D-426ED3762868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2397196D-04E0-BDAC-1711-1D67B7F6A5DF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6F3A0B9-CD66-A973-A270-5361250389D3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A53292CA-FEA3-76B3-5B69-900690D916E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DDA0EE40-7BC0-0423-7F86-48E017049E3D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4CA1B00-C8D0-0915-69B4-4DD89C6C5376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A0083B2A-09FD-128C-2CDC-BC650DCB0FDC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767FC896-C71E-73BD-E81D-780C36F2B318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3B0933FB-57C9-DF8E-D985-6BD5BE85FDC6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67DC3665-064A-A6B4-1A8E-BAACA94B184D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61CB78F6-2915-73BF-DFF8-929268066ED5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9E43600F-97CD-E5CE-4193-E2EF6CE4BC60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591A6A66-C305-9033-8B24-07CA9F51DDB8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950C2795-D4CE-CE50-32B4-519B2785C99B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6127EC0A-4892-1BED-1817-E240FE2D87D1}"/>
              </a:ext>
            </a:extLst>
          </p:cNvPr>
          <p:cNvSpPr txBox="1"/>
          <p:nvPr/>
        </p:nvSpPr>
        <p:spPr>
          <a:xfrm>
            <a:off x="1995539" y="4378630"/>
            <a:ext cx="581624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QCTO Accreditations Status</a:t>
            </a:r>
            <a:endParaRPr lang="en-US" altLang="en-US" sz="4000" b="1" kern="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99133320-4160-4977-542E-0D37C3546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73E18-5507-28B9-9186-00E060292AA2}"/>
              </a:ext>
            </a:extLst>
          </p:cNvPr>
          <p:cNvSpPr txBox="1"/>
          <p:nvPr/>
        </p:nvSpPr>
        <p:spPr>
          <a:xfrm>
            <a:off x="10437749" y="892024"/>
            <a:ext cx="7397764" cy="827919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EBF1DE"/>
                </a:highlight>
              </a:rPr>
              <a:t>Skills Development Providers</a:t>
            </a:r>
          </a:p>
          <a:p>
            <a:endParaRPr lang="en-US" sz="2800" dirty="0">
              <a:highlight>
                <a:srgbClr val="EBF1DE"/>
              </a:highlight>
            </a:endParaRP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en-ZA" sz="2800" dirty="0">
                <a:highlight>
                  <a:srgbClr val="EBF1DE"/>
                </a:highlight>
              </a:rPr>
              <a:t>SDP – 5 Accredited (Textiles, Printing and Clothing)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en-ZA" sz="2800" dirty="0">
                <a:highlight>
                  <a:srgbClr val="EBF1DE"/>
                </a:highlight>
              </a:rPr>
              <a:t>Skills Programmes – 12  Accredited (Clothing)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en-ZA" sz="2800" dirty="0">
                <a:highlight>
                  <a:srgbClr val="EBF1DE"/>
                </a:highlight>
              </a:rPr>
              <a:t>Assessment Centres – 2 Accredited (Textiles and Print Media) 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en-ZA" sz="2800" dirty="0">
                <a:highlight>
                  <a:srgbClr val="EBF1DE"/>
                </a:highlight>
              </a:rPr>
              <a:t>Assessment Centres - 3 in the process of being accredited (Clothing, Forestry and Printing &amp; Packaging) 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en-ZA" sz="2800" dirty="0">
                <a:highlight>
                  <a:srgbClr val="EBF1DE"/>
                </a:highlight>
              </a:rPr>
              <a:t>Trade Test Centres – 2  Accredited (Textiles and Printing Sectors)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endParaRPr lang="en-ZA" sz="2800" dirty="0">
              <a:highlight>
                <a:srgbClr val="EBF1DE"/>
              </a:highlight>
            </a:endParaRPr>
          </a:p>
          <a:p>
            <a:r>
              <a:rPr lang="en-US" sz="2800" b="1" dirty="0">
                <a:highlight>
                  <a:srgbClr val="EBF1DE"/>
                </a:highlight>
              </a:rPr>
              <a:t>QCTO accreditations: Physical Site visits to be conducted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highlight>
                <a:srgbClr val="EBF1DE"/>
              </a:highlight>
            </a:endParaRPr>
          </a:p>
          <a:p>
            <a:pPr marL="342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EBF1DE"/>
                </a:highlight>
              </a:rPr>
              <a:t>2	SDP</a:t>
            </a:r>
          </a:p>
          <a:p>
            <a:pPr marL="342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EBF1DE"/>
                </a:highlight>
              </a:rPr>
              <a:t>1	Assessment Centre</a:t>
            </a:r>
          </a:p>
          <a:p>
            <a:pPr marL="342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EBF1DE"/>
                </a:highlight>
              </a:rPr>
              <a:t>4	Workplace/Trade Test Centre</a:t>
            </a:r>
            <a:endParaRPr lang="en-ZA" sz="2400" dirty="0">
              <a:highlight>
                <a:srgbClr val="EBF1D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267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672BD-F5FE-0C71-A58D-DAB67451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36A74E6-64B8-5005-830B-AF2E24B1B30E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DB3B8E2A-1943-46E3-B566-28698794FE94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FD301B0-DB43-BD30-E4CE-461786319ABE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05C291A5-9C34-45E7-D031-5ACBB3646CA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608D4FCC-A6B3-D86A-2683-FC12764F3C81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C43DDC75-300A-CF0D-D20D-211529604655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BBC0C0A1-51F1-4DC4-8B28-FB6A2E1D357F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028352DC-B167-8392-57CB-C9731CD31719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F8DEF789-5770-D9BB-0333-FB3146D03496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1EFD2341-D003-6684-8613-8141592F310D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538CD2E1-C88B-F13A-FB6E-62ECE6807965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E4E70B8-5E32-848E-EEA6-62C771A38E83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5316B10C-16CF-901C-6BF8-F10A803104C1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AF558784-C526-91ED-3BA5-894C9B42F4C3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A814CE88-C312-ECB5-65A4-8CD137B17154}"/>
              </a:ext>
            </a:extLst>
          </p:cNvPr>
          <p:cNvSpPr txBox="1"/>
          <p:nvPr/>
        </p:nvSpPr>
        <p:spPr>
          <a:xfrm>
            <a:off x="1995539" y="4378630"/>
            <a:ext cx="5816242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Historic Qualification Accreditation Application status</a:t>
            </a:r>
            <a:endParaRPr lang="en-US" altLang="en-US" sz="4000" b="1" kern="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C20D9762-B6C8-4946-C545-28D61D6E4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F9FF0-1587-4644-5A82-66580D8B3219}"/>
              </a:ext>
            </a:extLst>
          </p:cNvPr>
          <p:cNvSpPr txBox="1"/>
          <p:nvPr/>
        </p:nvSpPr>
        <p:spPr>
          <a:xfrm>
            <a:off x="9906000" y="2752781"/>
            <a:ext cx="7397764" cy="52014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EBF1DE"/>
                </a:highlight>
              </a:rPr>
              <a:t>Skills Development Providers</a:t>
            </a:r>
          </a:p>
          <a:p>
            <a:endParaRPr lang="en-US" sz="2800" dirty="0">
              <a:highlight>
                <a:srgbClr val="EBF1DE"/>
              </a:highlight>
            </a:endParaRPr>
          </a:p>
          <a:p>
            <a:r>
              <a:rPr lang="en-US" sz="2800" dirty="0">
                <a:highlight>
                  <a:srgbClr val="EBF1DE"/>
                </a:highlight>
              </a:rPr>
              <a:t>FP&amp;M Seta accreditations (2023-2024 FY)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EBF1DE"/>
                </a:highlight>
              </a:rPr>
              <a:t>235 Approved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en-US" sz="2800" dirty="0">
                <a:highlight>
                  <a:srgbClr val="EBF1DE"/>
                </a:highlight>
              </a:rPr>
              <a:t>Including re-accreditations and Extension of Scope</a:t>
            </a:r>
          </a:p>
          <a:p>
            <a:pPr lvl="1"/>
            <a:endParaRPr lang="en-US" sz="2800" dirty="0">
              <a:highlight>
                <a:srgbClr val="EBF1DE"/>
              </a:highlight>
            </a:endParaRPr>
          </a:p>
          <a:p>
            <a:pPr lvl="1"/>
            <a:r>
              <a:rPr lang="en-US" sz="2800" b="1" dirty="0">
                <a:highlight>
                  <a:srgbClr val="EBF1DE"/>
                </a:highlight>
              </a:rPr>
              <a:t>Unapproved applications: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en-US" sz="2800" dirty="0">
                <a:highlight>
                  <a:srgbClr val="EBF1DE"/>
                </a:highlight>
              </a:rPr>
              <a:t>Due to remediation required/no movement from the training provider side.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endParaRPr lang="en-US" sz="2800" dirty="0">
              <a:highlight>
                <a:srgbClr val="EBF1DE"/>
              </a:highlight>
            </a:endParaRPr>
          </a:p>
          <a:p>
            <a:pPr lvl="1"/>
            <a:endParaRPr lang="en-ZA" sz="2400" dirty="0">
              <a:highlight>
                <a:srgbClr val="EBF1D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612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1A996-0BA3-2947-A5EC-A08E5D2E3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B014BE-F271-2A9C-16BF-290283A7B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B193C-A5F8-E88C-9605-FA3CAE7B5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A4CD27-A8E1-7DE7-DE8E-47EE37350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25A48B-D03A-C403-0C28-D427ADB14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0905447-D710-6318-5739-39A181345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642F48E5-AA60-B8C8-0B3D-6FCBEA0CA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744A47D-4DE1-9525-38A9-41B2B19A0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0334B-AD73-F8DD-A582-FF3C39D7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altLang="en-US" sz="4800" b="1" kern="0" dirty="0">
                <a:solidFill>
                  <a:schemeClr val="bg1"/>
                </a:solidFill>
                <a:latin typeface="Aptos" panose="020B0004020202020204" pitchFamily="34" charset="0"/>
              </a:rPr>
              <a:t>Assessors and Moderators</a:t>
            </a:r>
            <a:br>
              <a:rPr lang="en-US" altLang="en-US" sz="4400" b="1" kern="0" dirty="0">
                <a:solidFill>
                  <a:schemeClr val="tx2"/>
                </a:solidFill>
                <a:latin typeface="Aptos" panose="020B0004020202020204" pitchFamily="34" charset="0"/>
              </a:rPr>
            </a:br>
            <a:endParaRPr lang="en-US" sz="4400" b="1" dirty="0">
              <a:latin typeface="Aptos" panose="020B00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609705-D5D6-8793-BD53-4D243EF56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0462-28CB-DE28-DFF0-DB9604EB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925F88-7ABE-E029-A35E-91E0DED1C33D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0CBC31F-E086-DB29-EDEA-E5C43925C655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38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/>
          <p:cNvSpPr txBox="1"/>
          <p:nvPr/>
        </p:nvSpPr>
        <p:spPr>
          <a:xfrm>
            <a:off x="2104517" y="3992175"/>
            <a:ext cx="5816242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Artisan Assessors and Moderators Registration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E3F5D-C00D-6BDC-4324-2AD944084803}"/>
              </a:ext>
            </a:extLst>
          </p:cNvPr>
          <p:cNvSpPr txBox="1"/>
          <p:nvPr/>
        </p:nvSpPr>
        <p:spPr>
          <a:xfrm>
            <a:off x="8932647" y="1832029"/>
            <a:ext cx="9129495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Applications for the registration of assessors and moderators for trade testing must be submitted directly to NAMB.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assessor must be a subject matter expert.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moderator must be qualified in the field or related field to act as moderator.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moderator can be an independent/external moderator.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Documentation to be Submitted: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Completed application form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Certified copy of identity document or passport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Certified copies of qualifications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Certified copies of assessor/moderator </a:t>
            </a:r>
            <a:r>
              <a:rPr lang="en-GB" sz="2400" dirty="0" err="1"/>
              <a:t>SoR</a:t>
            </a:r>
            <a:endParaRPr lang="en-GB" sz="2400" dirty="0"/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Service Level Agreement</a:t>
            </a:r>
          </a:p>
          <a:p>
            <a:pPr lvl="3">
              <a:defRPr/>
            </a:pPr>
            <a:endParaRPr lang="en-GB" sz="2400" dirty="0"/>
          </a:p>
          <a:p>
            <a:pPr lvl="3">
              <a:defRPr/>
            </a:pPr>
            <a:r>
              <a:rPr lang="en-GB" sz="2400" dirty="0"/>
              <a:t>Certified documents should not be older than 6 months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D98DC3-499C-C698-3C60-5406E6C120F3}"/>
              </a:ext>
            </a:extLst>
          </p:cNvPr>
          <p:cNvSpPr txBox="1"/>
          <p:nvPr/>
        </p:nvSpPr>
        <p:spPr>
          <a:xfrm>
            <a:off x="8813439" y="375228"/>
            <a:ext cx="9129495" cy="114307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Links for application template - </a:t>
            </a:r>
            <a:r>
              <a:rPr lang="en-US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Registration of assessor and moderator with NAMB.docx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9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A7FDD-E296-CC5C-77C6-9D7F4BC4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3A809B1-13C8-6E5E-13A7-1FEA869BCF90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1661F1DE-702D-F5CF-ADDE-07F677691A6B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39348D3-B71D-521A-2DCF-314DC60D91E6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03A440AE-A42E-D68F-AEA6-509B5BE9638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3F95E671-8C32-0B00-947B-0248A04169F3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BF9A0A7F-DFCD-3BC1-8026-5274EE3CCDF0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B7E1F6F7-0DCF-B39D-B33B-74D17D5BBF74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22F33F28-EC12-B73F-9750-6660C3D06AB9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AABD3733-147B-F622-19DF-E0AF9C51B5CD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E26C986C-E11D-FEA3-989F-8443BD6B9987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70A6B4BD-9D01-9C7C-4CA2-95E79B2F1B3A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7AA69031-456A-45F8-AE32-C18E5EC7E359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FAFFF300-ACB4-B0B8-1F65-A36309932FC7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4EB2A3D8-5D96-E053-F05D-5B0CB0B13DE0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FB661510-7BEF-AADA-90F4-8DB9A89F9DFD}"/>
              </a:ext>
            </a:extLst>
          </p:cNvPr>
          <p:cNvSpPr txBox="1"/>
          <p:nvPr/>
        </p:nvSpPr>
        <p:spPr>
          <a:xfrm>
            <a:off x="2104517" y="3992175"/>
            <a:ext cx="5816242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Assessors and Moderators Registration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B456692C-FB68-1163-DD6D-C92B51130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2A9C1-7AF3-0005-994B-40672FBBB48F}"/>
              </a:ext>
            </a:extLst>
          </p:cNvPr>
          <p:cNvSpPr txBox="1"/>
          <p:nvPr/>
        </p:nvSpPr>
        <p:spPr>
          <a:xfrm>
            <a:off x="8911229" y="2745413"/>
            <a:ext cx="9129495" cy="489364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Application for the registration of an assessor or moderator must be completed online, at www.fpmseta.org.za.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assessor must be a subject matter expert.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moderator must be qualified in the field or related field to act as moderator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moderator can be an independent/external moderator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Documentation to be Uploaded: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Certified copy of identity document or passport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Certified copies of qualifications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Certified copies of assessor/moderator </a:t>
            </a:r>
            <a:r>
              <a:rPr lang="en-GB" sz="2400" dirty="0" err="1"/>
              <a:t>SoR</a:t>
            </a:r>
            <a:endParaRPr lang="en-GB" sz="2400" dirty="0"/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r>
              <a:rPr lang="en-GB" sz="2400" dirty="0"/>
              <a:t>Service Level Agreement</a:t>
            </a:r>
          </a:p>
          <a:p>
            <a:pPr marL="1714500" lvl="3" indent="-342900">
              <a:buFont typeface="Calibri" panose="020F0502020204030204" pitchFamily="34" charset="0"/>
              <a:buChar char="₋"/>
              <a:defRPr/>
            </a:pPr>
            <a:endParaRPr lang="en-GB" sz="2400" dirty="0"/>
          </a:p>
          <a:p>
            <a:pPr lvl="3">
              <a:defRPr/>
            </a:pPr>
            <a:r>
              <a:rPr lang="en-GB" sz="2400" dirty="0"/>
              <a:t>Certified documents should not be older than 6 months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C81A5-C9B8-2617-9056-06419327CA41}"/>
              </a:ext>
            </a:extLst>
          </p:cNvPr>
          <p:cNvSpPr txBox="1"/>
          <p:nvPr/>
        </p:nvSpPr>
        <p:spPr>
          <a:xfrm>
            <a:off x="8790004" y="1631877"/>
            <a:ext cx="9129495" cy="58907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Historical and Occupational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33936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5B55E-0BDC-C2A7-682F-717C900E6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E454AF9-346C-22C7-203A-CD553B88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8FD23-5320-0BB3-BEB6-1808B0DD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339281-E7C6-03C6-369A-40A194F5C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BB54E-92D6-9F35-68C4-7320E65A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ECB1C14-75C1-8F14-E1D4-082F65521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DB0BF2E0-A669-B9B8-10B7-9119484A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AF81ECD-D24E-8E15-689D-FC787172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258F4-D7F2-9103-6B58-B3E3946B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altLang="en-US" sz="4800" b="1" kern="0" dirty="0">
                <a:solidFill>
                  <a:schemeClr val="bg1"/>
                </a:solidFill>
                <a:latin typeface="Aptos" panose="020B0004020202020204" pitchFamily="34" charset="0"/>
              </a:rPr>
              <a:t>Learners</a:t>
            </a:r>
            <a:br>
              <a:rPr lang="en-US" altLang="en-US" sz="4400" kern="0" dirty="0">
                <a:solidFill>
                  <a:schemeClr val="tx2"/>
                </a:solidFill>
              </a:rPr>
            </a:br>
            <a:br>
              <a:rPr lang="en-US" altLang="en-US" sz="4400" b="1" kern="0" dirty="0">
                <a:solidFill>
                  <a:schemeClr val="tx2"/>
                </a:solidFill>
                <a:latin typeface="Aptos" panose="020B0004020202020204" pitchFamily="34" charset="0"/>
              </a:rPr>
            </a:br>
            <a:endParaRPr lang="en-US" sz="4400" b="1" dirty="0">
              <a:latin typeface="Aptos" panose="020B00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2B7F0E-FDB2-3256-CF3B-F593CFDA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BAD01-4B7C-97DF-319B-07F0C847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0879AB9-3CAD-67D2-9B4C-18ADF8268FE4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6853E5B1-C4A2-745F-A2FD-9D440AB7B79B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63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94282-FD6C-20C5-B80D-AA50A34A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51F3010-E9CE-2C8F-CCEA-3A94EA49E4A6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D16210F-C56D-AC05-A037-5D0F53BCF4E4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F3FA066D-E876-0D49-B797-630ADB7BF07E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83775283-33BF-1AD5-5037-90F87CB6805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15521D7A-FA92-057E-4E14-7A4D969CEDBC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767DD4A6-9937-FD73-A8F9-B51ACA907D50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C15FA922-BDFD-C768-78E9-4FABF4B1A68F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0140F62F-909B-03E7-8658-09EE00556551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E30217E6-2F65-1CCB-FB30-3794A41A15F9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850BAB80-3FC0-FD04-368B-2E60F5A9FD59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04D00779-A86F-3B41-0AF9-2A75401FE3B7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BB502FE8-6187-743F-6750-3178E761B622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8070F29C-55F8-87D3-DC0B-128B1139405B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1C12759B-8459-8995-3CE1-CD43BB2C3FD6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30F617F4-6A25-2D6A-C324-692E07779379}"/>
              </a:ext>
            </a:extLst>
          </p:cNvPr>
          <p:cNvSpPr txBox="1"/>
          <p:nvPr/>
        </p:nvSpPr>
        <p:spPr>
          <a:xfrm>
            <a:off x="2104517" y="4154414"/>
            <a:ext cx="581624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4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Registration of Learners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FA7B63BC-0E1B-5EB9-6A3A-382BA775C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BCBF4-0870-2198-50DF-7FA45CE9852B}"/>
              </a:ext>
            </a:extLst>
          </p:cNvPr>
          <p:cNvSpPr txBox="1"/>
          <p:nvPr/>
        </p:nvSpPr>
        <p:spPr>
          <a:xfrm>
            <a:off x="8830644" y="419614"/>
            <a:ext cx="9129495" cy="92948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Enrolment template (excel spreadsheet) must be completed and submitted in two (2) stages per batch of learners per Full or Part Qual offered. </a:t>
            </a:r>
          </a:p>
          <a:p>
            <a:pPr>
              <a:defRPr/>
            </a:pPr>
            <a:endParaRPr lang="en-US" sz="2600" dirty="0"/>
          </a:p>
          <a:p>
            <a:pPr lvl="1">
              <a:defRPr/>
            </a:pPr>
            <a:r>
              <a:rPr lang="en-US" sz="2600" b="1" i="1" dirty="0">
                <a:solidFill>
                  <a:srgbClr val="C00000"/>
                </a:solidFill>
              </a:rPr>
              <a:t>FIRST STAGE: </a:t>
            </a:r>
            <a:r>
              <a:rPr lang="en-US" sz="2600" dirty="0"/>
              <a:t>Complete Columns A-AJ as well as date stamp in columns AQ on sheet 2 as per the QCTO learner enrolment guideline document and submit to the QCTO email address: </a:t>
            </a:r>
            <a:r>
              <a:rPr lang="en-US" sz="2600" dirty="0">
                <a:hlinkClick r:id="rId3"/>
              </a:rPr>
              <a:t>Learnerenrolments@qcto.org.za</a:t>
            </a:r>
            <a:r>
              <a:rPr lang="en-US" sz="2600" dirty="0"/>
              <a:t>  within 21 working days after the start date of the training. </a:t>
            </a:r>
          </a:p>
          <a:p>
            <a:pPr lvl="1">
              <a:defRPr/>
            </a:pPr>
            <a:endParaRPr lang="en-US" sz="2600" dirty="0"/>
          </a:p>
          <a:p>
            <a:pPr lvl="1">
              <a:defRPr/>
            </a:pPr>
            <a:r>
              <a:rPr lang="en-US" sz="2600" b="1" i="1" dirty="0">
                <a:solidFill>
                  <a:srgbClr val="C00000"/>
                </a:solidFill>
              </a:rPr>
              <a:t>SECOND STAGE: </a:t>
            </a:r>
            <a:r>
              <a:rPr lang="en-US" sz="2600" dirty="0"/>
              <a:t>Update columns AK-AP as well as date stamp and submit to the QCTO email address: </a:t>
            </a:r>
            <a:r>
              <a:rPr lang="en-US" sz="2600" dirty="0">
                <a:hlinkClick r:id="rId4"/>
              </a:rPr>
              <a:t>EISAreadiness@qcto.org.za</a:t>
            </a:r>
            <a:r>
              <a:rPr lang="en-US" sz="2600" dirty="0"/>
              <a:t> at least 3 months prior to anticipated EISA date. However, the SDPs will be informed on EISA dates and EISA enrolment closing dates through this link to the QCTO website </a:t>
            </a:r>
            <a:r>
              <a:rPr lang="en-US" sz="2600" dirty="0">
                <a:hlinkClick r:id="rId5"/>
              </a:rPr>
              <a:t>https://www.qcto.org.za/learner-enrolment-and-eisa-registration-process.html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Failure to register the learner as per timeframes will lead to learners not being enrolled and not accepted to write the EISA.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Learners can only be enrolled for EISA if they have successfully completed the programme. Enrolments must be submitted to </a:t>
            </a:r>
            <a:r>
              <a:rPr lang="en-US" sz="2600" dirty="0">
                <a:hlinkClick r:id="rId4"/>
              </a:rPr>
              <a:t>EISAreadiness@qcto.org.za</a:t>
            </a:r>
            <a:r>
              <a:rPr lang="en-US" sz="2600" dirty="0"/>
              <a:t> by using the LEISA file. </a:t>
            </a:r>
          </a:p>
        </p:txBody>
      </p:sp>
    </p:spTree>
    <p:extLst>
      <p:ext uri="{BB962C8B-B14F-4D97-AF65-F5344CB8AC3E}">
        <p14:creationId xmlns:p14="http://schemas.microsoft.com/office/powerpoint/2010/main" val="293519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11455" y="803066"/>
            <a:ext cx="16804945" cy="8680867"/>
            <a:chOff x="204586" y="835382"/>
            <a:chExt cx="8710309" cy="5819638"/>
          </a:xfrm>
        </p:grpSpPr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312307" y="1467485"/>
              <a:ext cx="7600928" cy="5187535"/>
            </a:xfrm>
            <a:custGeom>
              <a:avLst/>
              <a:gdLst>
                <a:gd name="T0" fmla="*/ 1920 w 3392"/>
                <a:gd name="T1" fmla="*/ 516 h 2299"/>
                <a:gd name="T2" fmla="*/ 2060 w 3392"/>
                <a:gd name="T3" fmla="*/ 560 h 2299"/>
                <a:gd name="T4" fmla="*/ 1316 w 3392"/>
                <a:gd name="T5" fmla="*/ 1144 h 2299"/>
                <a:gd name="T6" fmla="*/ 1412 w 3392"/>
                <a:gd name="T7" fmla="*/ 1540 h 2299"/>
                <a:gd name="T8" fmla="*/ 1524 w 3392"/>
                <a:gd name="T9" fmla="*/ 1644 h 2299"/>
                <a:gd name="T10" fmla="*/ 1848 w 3392"/>
                <a:gd name="T11" fmla="*/ 1464 h 2299"/>
                <a:gd name="T12" fmla="*/ 2440 w 3392"/>
                <a:gd name="T13" fmla="*/ 1076 h 2299"/>
                <a:gd name="T14" fmla="*/ 2644 w 3392"/>
                <a:gd name="T15" fmla="*/ 1208 h 2299"/>
                <a:gd name="T16" fmla="*/ 2680 w 3392"/>
                <a:gd name="T17" fmla="*/ 1144 h 2299"/>
                <a:gd name="T18" fmla="*/ 2848 w 3392"/>
                <a:gd name="T19" fmla="*/ 1572 h 2299"/>
                <a:gd name="T20" fmla="*/ 2904 w 3392"/>
                <a:gd name="T21" fmla="*/ 1960 h 2299"/>
                <a:gd name="T22" fmla="*/ 3020 w 3392"/>
                <a:gd name="T23" fmla="*/ 2116 h 2299"/>
                <a:gd name="T24" fmla="*/ 3192 w 3392"/>
                <a:gd name="T25" fmla="*/ 1960 h 2299"/>
                <a:gd name="T26" fmla="*/ 3388 w 3392"/>
                <a:gd name="T27" fmla="*/ 2268 h 2299"/>
                <a:gd name="T28" fmla="*/ 2820 w 3392"/>
                <a:gd name="T29" fmla="*/ 2276 h 2299"/>
                <a:gd name="T30" fmla="*/ 2892 w 3392"/>
                <a:gd name="T31" fmla="*/ 2204 h 2299"/>
                <a:gd name="T32" fmla="*/ 2444 w 3392"/>
                <a:gd name="T33" fmla="*/ 1836 h 2299"/>
                <a:gd name="T34" fmla="*/ 2224 w 3392"/>
                <a:gd name="T35" fmla="*/ 1252 h 2299"/>
                <a:gd name="T36" fmla="*/ 960 w 3392"/>
                <a:gd name="T37" fmla="*/ 1424 h 2299"/>
                <a:gd name="T38" fmla="*/ 1528 w 3392"/>
                <a:gd name="T39" fmla="*/ 980 h 2299"/>
                <a:gd name="T40" fmla="*/ 1976 w 3392"/>
                <a:gd name="T41" fmla="*/ 680 h 2299"/>
                <a:gd name="T42" fmla="*/ 1232 w 3392"/>
                <a:gd name="T43" fmla="*/ 828 h 2299"/>
                <a:gd name="T44" fmla="*/ 412 w 3392"/>
                <a:gd name="T45" fmla="*/ 512 h 2299"/>
                <a:gd name="T46" fmla="*/ 0 w 3392"/>
                <a:gd name="T47" fmla="*/ 4 h 2299"/>
                <a:gd name="T48" fmla="*/ 224 w 3392"/>
                <a:gd name="T49" fmla="*/ 76 h 2299"/>
                <a:gd name="T50" fmla="*/ 476 w 3392"/>
                <a:gd name="T51" fmla="*/ 188 h 2299"/>
                <a:gd name="T52" fmla="*/ 528 w 3392"/>
                <a:gd name="T53" fmla="*/ 156 h 2299"/>
                <a:gd name="T54" fmla="*/ 516 w 3392"/>
                <a:gd name="T55" fmla="*/ 632 h 2299"/>
                <a:gd name="T56" fmla="*/ 780 w 3392"/>
                <a:gd name="T57" fmla="*/ 932 h 2299"/>
                <a:gd name="T58" fmla="*/ 864 w 3392"/>
                <a:gd name="T59" fmla="*/ 864 h 2299"/>
                <a:gd name="T60" fmla="*/ 1244 w 3392"/>
                <a:gd name="T61" fmla="*/ 540 h 2299"/>
                <a:gd name="T62" fmla="*/ 1896 w 3392"/>
                <a:gd name="T63" fmla="*/ 540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92" h="2299">
                  <a:moveTo>
                    <a:pt x="1916" y="540"/>
                  </a:moveTo>
                  <a:cubicBezTo>
                    <a:pt x="1917" y="532"/>
                    <a:pt x="1919" y="524"/>
                    <a:pt x="1920" y="516"/>
                  </a:cubicBezTo>
                  <a:cubicBezTo>
                    <a:pt x="1927" y="507"/>
                    <a:pt x="1933" y="497"/>
                    <a:pt x="1940" y="488"/>
                  </a:cubicBezTo>
                  <a:cubicBezTo>
                    <a:pt x="1992" y="495"/>
                    <a:pt x="2026" y="533"/>
                    <a:pt x="2060" y="560"/>
                  </a:cubicBezTo>
                  <a:cubicBezTo>
                    <a:pt x="2248" y="707"/>
                    <a:pt x="2161" y="916"/>
                    <a:pt x="1996" y="1016"/>
                  </a:cubicBezTo>
                  <a:cubicBezTo>
                    <a:pt x="1826" y="1119"/>
                    <a:pt x="1517" y="1063"/>
                    <a:pt x="1316" y="1144"/>
                  </a:cubicBezTo>
                  <a:cubicBezTo>
                    <a:pt x="1167" y="1204"/>
                    <a:pt x="1090" y="1352"/>
                    <a:pt x="1244" y="1468"/>
                  </a:cubicBezTo>
                  <a:cubicBezTo>
                    <a:pt x="1293" y="1505"/>
                    <a:pt x="1355" y="1506"/>
                    <a:pt x="1412" y="1540"/>
                  </a:cubicBezTo>
                  <a:cubicBezTo>
                    <a:pt x="1433" y="1573"/>
                    <a:pt x="1455" y="1607"/>
                    <a:pt x="1476" y="1640"/>
                  </a:cubicBezTo>
                  <a:cubicBezTo>
                    <a:pt x="1489" y="1649"/>
                    <a:pt x="1506" y="1648"/>
                    <a:pt x="1524" y="1644"/>
                  </a:cubicBezTo>
                  <a:cubicBezTo>
                    <a:pt x="1520" y="1616"/>
                    <a:pt x="1545" y="1570"/>
                    <a:pt x="1568" y="1556"/>
                  </a:cubicBezTo>
                  <a:cubicBezTo>
                    <a:pt x="1679" y="1511"/>
                    <a:pt x="1755" y="1536"/>
                    <a:pt x="1848" y="1464"/>
                  </a:cubicBezTo>
                  <a:cubicBezTo>
                    <a:pt x="1911" y="1415"/>
                    <a:pt x="1931" y="1328"/>
                    <a:pt x="1976" y="1260"/>
                  </a:cubicBezTo>
                  <a:cubicBezTo>
                    <a:pt x="2054" y="1144"/>
                    <a:pt x="2226" y="1039"/>
                    <a:pt x="2440" y="1076"/>
                  </a:cubicBezTo>
                  <a:cubicBezTo>
                    <a:pt x="2492" y="1085"/>
                    <a:pt x="2536" y="1083"/>
                    <a:pt x="2572" y="1104"/>
                  </a:cubicBezTo>
                  <a:cubicBezTo>
                    <a:pt x="2585" y="1141"/>
                    <a:pt x="2611" y="1190"/>
                    <a:pt x="2644" y="1208"/>
                  </a:cubicBezTo>
                  <a:cubicBezTo>
                    <a:pt x="2645" y="1208"/>
                    <a:pt x="2647" y="1208"/>
                    <a:pt x="2648" y="1208"/>
                  </a:cubicBezTo>
                  <a:cubicBezTo>
                    <a:pt x="2650" y="1177"/>
                    <a:pt x="2664" y="1162"/>
                    <a:pt x="2680" y="1144"/>
                  </a:cubicBezTo>
                  <a:cubicBezTo>
                    <a:pt x="2685" y="1144"/>
                    <a:pt x="2691" y="1144"/>
                    <a:pt x="2696" y="1144"/>
                  </a:cubicBezTo>
                  <a:cubicBezTo>
                    <a:pt x="2795" y="1229"/>
                    <a:pt x="2946" y="1381"/>
                    <a:pt x="2848" y="1572"/>
                  </a:cubicBezTo>
                  <a:cubicBezTo>
                    <a:pt x="2814" y="1638"/>
                    <a:pt x="2687" y="1696"/>
                    <a:pt x="2708" y="1804"/>
                  </a:cubicBezTo>
                  <a:cubicBezTo>
                    <a:pt x="2728" y="1908"/>
                    <a:pt x="2830" y="1908"/>
                    <a:pt x="2904" y="1960"/>
                  </a:cubicBezTo>
                  <a:cubicBezTo>
                    <a:pt x="2946" y="1989"/>
                    <a:pt x="2960" y="2073"/>
                    <a:pt x="2980" y="2100"/>
                  </a:cubicBezTo>
                  <a:cubicBezTo>
                    <a:pt x="2993" y="2105"/>
                    <a:pt x="3007" y="2111"/>
                    <a:pt x="3020" y="2116"/>
                  </a:cubicBezTo>
                  <a:cubicBezTo>
                    <a:pt x="3069" y="2043"/>
                    <a:pt x="3116" y="2011"/>
                    <a:pt x="3184" y="1960"/>
                  </a:cubicBezTo>
                  <a:cubicBezTo>
                    <a:pt x="3187" y="1960"/>
                    <a:pt x="3189" y="1960"/>
                    <a:pt x="3192" y="1960"/>
                  </a:cubicBezTo>
                  <a:cubicBezTo>
                    <a:pt x="3259" y="2060"/>
                    <a:pt x="3325" y="2160"/>
                    <a:pt x="3392" y="2260"/>
                  </a:cubicBezTo>
                  <a:cubicBezTo>
                    <a:pt x="3391" y="2263"/>
                    <a:pt x="3389" y="2265"/>
                    <a:pt x="3388" y="2268"/>
                  </a:cubicBezTo>
                  <a:cubicBezTo>
                    <a:pt x="3251" y="2272"/>
                    <a:pt x="3113" y="2276"/>
                    <a:pt x="2976" y="2280"/>
                  </a:cubicBezTo>
                  <a:cubicBezTo>
                    <a:pt x="2933" y="2280"/>
                    <a:pt x="2852" y="2299"/>
                    <a:pt x="2820" y="2276"/>
                  </a:cubicBezTo>
                  <a:cubicBezTo>
                    <a:pt x="2828" y="2267"/>
                    <a:pt x="2836" y="2257"/>
                    <a:pt x="2844" y="2248"/>
                  </a:cubicBezTo>
                  <a:cubicBezTo>
                    <a:pt x="2860" y="2233"/>
                    <a:pt x="2876" y="2219"/>
                    <a:pt x="2892" y="2204"/>
                  </a:cubicBezTo>
                  <a:cubicBezTo>
                    <a:pt x="2891" y="2201"/>
                    <a:pt x="2889" y="2199"/>
                    <a:pt x="2888" y="2196"/>
                  </a:cubicBezTo>
                  <a:cubicBezTo>
                    <a:pt x="2740" y="2149"/>
                    <a:pt x="2474" y="1995"/>
                    <a:pt x="2444" y="1836"/>
                  </a:cubicBezTo>
                  <a:cubicBezTo>
                    <a:pt x="2404" y="1624"/>
                    <a:pt x="2871" y="1392"/>
                    <a:pt x="2548" y="1244"/>
                  </a:cubicBezTo>
                  <a:cubicBezTo>
                    <a:pt x="2461" y="1204"/>
                    <a:pt x="2304" y="1208"/>
                    <a:pt x="2224" y="1252"/>
                  </a:cubicBezTo>
                  <a:cubicBezTo>
                    <a:pt x="2076" y="1333"/>
                    <a:pt x="2053" y="1514"/>
                    <a:pt x="1924" y="1608"/>
                  </a:cubicBezTo>
                  <a:cubicBezTo>
                    <a:pt x="1645" y="1811"/>
                    <a:pt x="1058" y="1741"/>
                    <a:pt x="960" y="1424"/>
                  </a:cubicBezTo>
                  <a:cubicBezTo>
                    <a:pt x="934" y="1340"/>
                    <a:pt x="955" y="1248"/>
                    <a:pt x="988" y="1192"/>
                  </a:cubicBezTo>
                  <a:cubicBezTo>
                    <a:pt x="1092" y="1018"/>
                    <a:pt x="1283" y="1017"/>
                    <a:pt x="1528" y="980"/>
                  </a:cubicBezTo>
                  <a:cubicBezTo>
                    <a:pt x="1616" y="967"/>
                    <a:pt x="1692" y="981"/>
                    <a:pt x="1764" y="960"/>
                  </a:cubicBezTo>
                  <a:cubicBezTo>
                    <a:pt x="1857" y="932"/>
                    <a:pt x="2075" y="819"/>
                    <a:pt x="1976" y="680"/>
                  </a:cubicBezTo>
                  <a:cubicBezTo>
                    <a:pt x="1898" y="570"/>
                    <a:pt x="1619" y="511"/>
                    <a:pt x="1452" y="580"/>
                  </a:cubicBezTo>
                  <a:cubicBezTo>
                    <a:pt x="1340" y="626"/>
                    <a:pt x="1302" y="740"/>
                    <a:pt x="1232" y="828"/>
                  </a:cubicBezTo>
                  <a:cubicBezTo>
                    <a:pt x="1124" y="963"/>
                    <a:pt x="858" y="1058"/>
                    <a:pt x="616" y="992"/>
                  </a:cubicBezTo>
                  <a:cubicBezTo>
                    <a:pt x="386" y="929"/>
                    <a:pt x="287" y="758"/>
                    <a:pt x="412" y="512"/>
                  </a:cubicBezTo>
                  <a:cubicBezTo>
                    <a:pt x="440" y="456"/>
                    <a:pt x="545" y="364"/>
                    <a:pt x="488" y="280"/>
                  </a:cubicBezTo>
                  <a:cubicBezTo>
                    <a:pt x="394" y="141"/>
                    <a:pt x="90" y="180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75" y="25"/>
                    <a:pt x="149" y="51"/>
                    <a:pt x="224" y="76"/>
                  </a:cubicBezTo>
                  <a:cubicBezTo>
                    <a:pt x="297" y="92"/>
                    <a:pt x="371" y="108"/>
                    <a:pt x="444" y="124"/>
                  </a:cubicBezTo>
                  <a:cubicBezTo>
                    <a:pt x="455" y="145"/>
                    <a:pt x="465" y="167"/>
                    <a:pt x="476" y="188"/>
                  </a:cubicBezTo>
                  <a:cubicBezTo>
                    <a:pt x="487" y="191"/>
                    <a:pt x="497" y="193"/>
                    <a:pt x="508" y="196"/>
                  </a:cubicBezTo>
                  <a:cubicBezTo>
                    <a:pt x="511" y="175"/>
                    <a:pt x="516" y="167"/>
                    <a:pt x="528" y="156"/>
                  </a:cubicBezTo>
                  <a:cubicBezTo>
                    <a:pt x="630" y="185"/>
                    <a:pt x="715" y="317"/>
                    <a:pt x="656" y="452"/>
                  </a:cubicBezTo>
                  <a:cubicBezTo>
                    <a:pt x="609" y="512"/>
                    <a:pt x="563" y="572"/>
                    <a:pt x="516" y="632"/>
                  </a:cubicBezTo>
                  <a:cubicBezTo>
                    <a:pt x="450" y="799"/>
                    <a:pt x="637" y="853"/>
                    <a:pt x="756" y="876"/>
                  </a:cubicBezTo>
                  <a:cubicBezTo>
                    <a:pt x="768" y="893"/>
                    <a:pt x="776" y="905"/>
                    <a:pt x="780" y="932"/>
                  </a:cubicBezTo>
                  <a:cubicBezTo>
                    <a:pt x="775" y="933"/>
                    <a:pt x="769" y="935"/>
                    <a:pt x="764" y="936"/>
                  </a:cubicBezTo>
                  <a:cubicBezTo>
                    <a:pt x="849" y="939"/>
                    <a:pt x="811" y="888"/>
                    <a:pt x="864" y="864"/>
                  </a:cubicBezTo>
                  <a:cubicBezTo>
                    <a:pt x="954" y="824"/>
                    <a:pt x="1020" y="814"/>
                    <a:pt x="1088" y="760"/>
                  </a:cubicBezTo>
                  <a:cubicBezTo>
                    <a:pt x="1159" y="704"/>
                    <a:pt x="1187" y="611"/>
                    <a:pt x="1244" y="540"/>
                  </a:cubicBezTo>
                  <a:cubicBezTo>
                    <a:pt x="1334" y="428"/>
                    <a:pt x="1617" y="370"/>
                    <a:pt x="1808" y="436"/>
                  </a:cubicBezTo>
                  <a:cubicBezTo>
                    <a:pt x="1850" y="450"/>
                    <a:pt x="1867" y="511"/>
                    <a:pt x="1896" y="540"/>
                  </a:cubicBezTo>
                  <a:cubicBezTo>
                    <a:pt x="1903" y="540"/>
                    <a:pt x="1909" y="540"/>
                    <a:pt x="1916" y="54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04800" y="1424940"/>
              <a:ext cx="6736080" cy="4800600"/>
            </a:xfrm>
            <a:custGeom>
              <a:avLst/>
              <a:gdLst>
                <a:gd name="connsiteX0" fmla="*/ 0 w 6736080"/>
                <a:gd name="connsiteY0" fmla="*/ 0 h 4800600"/>
                <a:gd name="connsiteX1" fmla="*/ 182880 w 6736080"/>
                <a:gd name="connsiteY1" fmla="*/ 198120 h 4800600"/>
                <a:gd name="connsiteX2" fmla="*/ 381000 w 6736080"/>
                <a:gd name="connsiteY2" fmla="*/ 312420 h 4800600"/>
                <a:gd name="connsiteX3" fmla="*/ 655320 w 6736080"/>
                <a:gd name="connsiteY3" fmla="*/ 388620 h 4800600"/>
                <a:gd name="connsiteX4" fmla="*/ 937260 w 6736080"/>
                <a:gd name="connsiteY4" fmla="*/ 449580 h 4800600"/>
                <a:gd name="connsiteX5" fmla="*/ 1150620 w 6736080"/>
                <a:gd name="connsiteY5" fmla="*/ 518160 h 4800600"/>
                <a:gd name="connsiteX6" fmla="*/ 1318260 w 6736080"/>
                <a:gd name="connsiteY6" fmla="*/ 708660 h 4800600"/>
                <a:gd name="connsiteX7" fmla="*/ 1356360 w 6736080"/>
                <a:gd name="connsiteY7" fmla="*/ 960120 h 4800600"/>
                <a:gd name="connsiteX8" fmla="*/ 1150620 w 6736080"/>
                <a:gd name="connsiteY8" fmla="*/ 1310640 h 4800600"/>
                <a:gd name="connsiteX9" fmla="*/ 1028700 w 6736080"/>
                <a:gd name="connsiteY9" fmla="*/ 1470660 h 4800600"/>
                <a:gd name="connsiteX10" fmla="*/ 975360 w 6736080"/>
                <a:gd name="connsiteY10" fmla="*/ 1691640 h 4800600"/>
                <a:gd name="connsiteX11" fmla="*/ 1036320 w 6736080"/>
                <a:gd name="connsiteY11" fmla="*/ 1912620 h 4800600"/>
                <a:gd name="connsiteX12" fmla="*/ 1242060 w 6736080"/>
                <a:gd name="connsiteY12" fmla="*/ 2095500 h 4800600"/>
                <a:gd name="connsiteX13" fmla="*/ 1653540 w 6736080"/>
                <a:gd name="connsiteY13" fmla="*/ 2186940 h 4800600"/>
                <a:gd name="connsiteX14" fmla="*/ 2232660 w 6736080"/>
                <a:gd name="connsiteY14" fmla="*/ 2095500 h 4800600"/>
                <a:gd name="connsiteX15" fmla="*/ 2705100 w 6736080"/>
                <a:gd name="connsiteY15" fmla="*/ 1805940 h 4800600"/>
                <a:gd name="connsiteX16" fmla="*/ 2910840 w 6736080"/>
                <a:gd name="connsiteY16" fmla="*/ 1470660 h 4800600"/>
                <a:gd name="connsiteX17" fmla="*/ 3086100 w 6736080"/>
                <a:gd name="connsiteY17" fmla="*/ 1318260 h 4800600"/>
                <a:gd name="connsiteX18" fmla="*/ 3352800 w 6736080"/>
                <a:gd name="connsiteY18" fmla="*/ 1211580 h 4800600"/>
                <a:gd name="connsiteX19" fmla="*/ 3573780 w 6736080"/>
                <a:gd name="connsiteY19" fmla="*/ 1181100 h 4800600"/>
                <a:gd name="connsiteX20" fmla="*/ 3840480 w 6736080"/>
                <a:gd name="connsiteY20" fmla="*/ 1173480 h 4800600"/>
                <a:gd name="connsiteX21" fmla="*/ 4152900 w 6736080"/>
                <a:gd name="connsiteY21" fmla="*/ 1226820 h 4800600"/>
                <a:gd name="connsiteX22" fmla="*/ 4404360 w 6736080"/>
                <a:gd name="connsiteY22" fmla="*/ 1325880 h 4800600"/>
                <a:gd name="connsiteX23" fmla="*/ 4655820 w 6736080"/>
                <a:gd name="connsiteY23" fmla="*/ 1546860 h 4800600"/>
                <a:gd name="connsiteX24" fmla="*/ 4732020 w 6736080"/>
                <a:gd name="connsiteY24" fmla="*/ 1821180 h 4800600"/>
                <a:gd name="connsiteX25" fmla="*/ 4564380 w 6736080"/>
                <a:gd name="connsiteY25" fmla="*/ 2125980 h 4800600"/>
                <a:gd name="connsiteX26" fmla="*/ 4320540 w 6736080"/>
                <a:gd name="connsiteY26" fmla="*/ 2301240 h 4800600"/>
                <a:gd name="connsiteX27" fmla="*/ 4084320 w 6736080"/>
                <a:gd name="connsiteY27" fmla="*/ 2362200 h 4800600"/>
                <a:gd name="connsiteX28" fmla="*/ 3657600 w 6736080"/>
                <a:gd name="connsiteY28" fmla="*/ 2392680 h 4800600"/>
                <a:gd name="connsiteX29" fmla="*/ 3329940 w 6736080"/>
                <a:gd name="connsiteY29" fmla="*/ 2423160 h 4800600"/>
                <a:gd name="connsiteX30" fmla="*/ 3032760 w 6736080"/>
                <a:gd name="connsiteY30" fmla="*/ 2461260 h 4800600"/>
                <a:gd name="connsiteX31" fmla="*/ 2720340 w 6736080"/>
                <a:gd name="connsiteY31" fmla="*/ 2560320 h 4800600"/>
                <a:gd name="connsiteX32" fmla="*/ 2575560 w 6736080"/>
                <a:gd name="connsiteY32" fmla="*/ 2636520 h 4800600"/>
                <a:gd name="connsiteX33" fmla="*/ 2484120 w 6736080"/>
                <a:gd name="connsiteY33" fmla="*/ 2788920 h 4800600"/>
                <a:gd name="connsiteX34" fmla="*/ 2392680 w 6736080"/>
                <a:gd name="connsiteY34" fmla="*/ 2994660 h 4800600"/>
                <a:gd name="connsiteX35" fmla="*/ 2400300 w 6736080"/>
                <a:gd name="connsiteY35" fmla="*/ 3154680 h 4800600"/>
                <a:gd name="connsiteX36" fmla="*/ 2491740 w 6736080"/>
                <a:gd name="connsiteY36" fmla="*/ 3360420 h 4800600"/>
                <a:gd name="connsiteX37" fmla="*/ 2727960 w 6736080"/>
                <a:gd name="connsiteY37" fmla="*/ 3543300 h 4800600"/>
                <a:gd name="connsiteX38" fmla="*/ 3063240 w 6736080"/>
                <a:gd name="connsiteY38" fmla="*/ 3680460 h 4800600"/>
                <a:gd name="connsiteX39" fmla="*/ 3375660 w 6736080"/>
                <a:gd name="connsiteY39" fmla="*/ 3749040 h 4800600"/>
                <a:gd name="connsiteX40" fmla="*/ 3771900 w 6736080"/>
                <a:gd name="connsiteY40" fmla="*/ 3741420 h 4800600"/>
                <a:gd name="connsiteX41" fmla="*/ 4091940 w 6736080"/>
                <a:gd name="connsiteY41" fmla="*/ 3649980 h 4800600"/>
                <a:gd name="connsiteX42" fmla="*/ 4373880 w 6736080"/>
                <a:gd name="connsiteY42" fmla="*/ 3429000 h 4800600"/>
                <a:gd name="connsiteX43" fmla="*/ 4526280 w 6736080"/>
                <a:gd name="connsiteY43" fmla="*/ 3086100 h 4800600"/>
                <a:gd name="connsiteX44" fmla="*/ 4732020 w 6736080"/>
                <a:gd name="connsiteY44" fmla="*/ 2811780 h 4800600"/>
                <a:gd name="connsiteX45" fmla="*/ 4922520 w 6736080"/>
                <a:gd name="connsiteY45" fmla="*/ 2712720 h 4800600"/>
                <a:gd name="connsiteX46" fmla="*/ 5196840 w 6736080"/>
                <a:gd name="connsiteY46" fmla="*/ 2628900 h 4800600"/>
                <a:gd name="connsiteX47" fmla="*/ 5494020 w 6736080"/>
                <a:gd name="connsiteY47" fmla="*/ 2621280 h 4800600"/>
                <a:gd name="connsiteX48" fmla="*/ 5715000 w 6736080"/>
                <a:gd name="connsiteY48" fmla="*/ 2644140 h 4800600"/>
                <a:gd name="connsiteX49" fmla="*/ 5943600 w 6736080"/>
                <a:gd name="connsiteY49" fmla="*/ 2827020 h 4800600"/>
                <a:gd name="connsiteX50" fmla="*/ 6156960 w 6736080"/>
                <a:gd name="connsiteY50" fmla="*/ 3124200 h 4800600"/>
                <a:gd name="connsiteX51" fmla="*/ 6126480 w 6736080"/>
                <a:gd name="connsiteY51" fmla="*/ 3459480 h 4800600"/>
                <a:gd name="connsiteX52" fmla="*/ 5890260 w 6736080"/>
                <a:gd name="connsiteY52" fmla="*/ 3810000 h 4800600"/>
                <a:gd name="connsiteX53" fmla="*/ 5791200 w 6736080"/>
                <a:gd name="connsiteY53" fmla="*/ 3962400 h 4800600"/>
                <a:gd name="connsiteX54" fmla="*/ 5798820 w 6736080"/>
                <a:gd name="connsiteY54" fmla="*/ 4183380 h 4800600"/>
                <a:gd name="connsiteX55" fmla="*/ 5981700 w 6736080"/>
                <a:gd name="connsiteY55" fmla="*/ 4442460 h 4800600"/>
                <a:gd name="connsiteX56" fmla="*/ 6164580 w 6736080"/>
                <a:gd name="connsiteY56" fmla="*/ 4556760 h 4800600"/>
                <a:gd name="connsiteX57" fmla="*/ 6393180 w 6736080"/>
                <a:gd name="connsiteY57" fmla="*/ 4655820 h 4800600"/>
                <a:gd name="connsiteX58" fmla="*/ 6736080 w 6736080"/>
                <a:gd name="connsiteY58" fmla="*/ 48006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736080" h="4800600">
                  <a:moveTo>
                    <a:pt x="0" y="0"/>
                  </a:moveTo>
                  <a:lnTo>
                    <a:pt x="182880" y="198120"/>
                  </a:lnTo>
                  <a:lnTo>
                    <a:pt x="381000" y="312420"/>
                  </a:lnTo>
                  <a:lnTo>
                    <a:pt x="655320" y="388620"/>
                  </a:lnTo>
                  <a:lnTo>
                    <a:pt x="937260" y="449580"/>
                  </a:lnTo>
                  <a:lnTo>
                    <a:pt x="1150620" y="518160"/>
                  </a:lnTo>
                  <a:lnTo>
                    <a:pt x="1318260" y="708660"/>
                  </a:lnTo>
                  <a:lnTo>
                    <a:pt x="1356360" y="960120"/>
                  </a:lnTo>
                  <a:lnTo>
                    <a:pt x="1150620" y="1310640"/>
                  </a:lnTo>
                  <a:lnTo>
                    <a:pt x="1028700" y="1470660"/>
                  </a:lnTo>
                  <a:lnTo>
                    <a:pt x="975360" y="1691640"/>
                  </a:lnTo>
                  <a:lnTo>
                    <a:pt x="1036320" y="1912620"/>
                  </a:lnTo>
                  <a:lnTo>
                    <a:pt x="1242060" y="2095500"/>
                  </a:lnTo>
                  <a:lnTo>
                    <a:pt x="1653540" y="2186940"/>
                  </a:lnTo>
                  <a:lnTo>
                    <a:pt x="2232660" y="2095500"/>
                  </a:lnTo>
                  <a:lnTo>
                    <a:pt x="2705100" y="1805940"/>
                  </a:lnTo>
                  <a:lnTo>
                    <a:pt x="2910840" y="1470660"/>
                  </a:lnTo>
                  <a:lnTo>
                    <a:pt x="3086100" y="1318260"/>
                  </a:lnTo>
                  <a:lnTo>
                    <a:pt x="3352800" y="1211580"/>
                  </a:lnTo>
                  <a:lnTo>
                    <a:pt x="3573780" y="1181100"/>
                  </a:lnTo>
                  <a:lnTo>
                    <a:pt x="3840480" y="1173480"/>
                  </a:lnTo>
                  <a:lnTo>
                    <a:pt x="4152900" y="1226820"/>
                  </a:lnTo>
                  <a:lnTo>
                    <a:pt x="4404360" y="1325880"/>
                  </a:lnTo>
                  <a:lnTo>
                    <a:pt x="4655820" y="1546860"/>
                  </a:lnTo>
                  <a:lnTo>
                    <a:pt x="4732020" y="1821180"/>
                  </a:lnTo>
                  <a:lnTo>
                    <a:pt x="4564380" y="2125980"/>
                  </a:lnTo>
                  <a:lnTo>
                    <a:pt x="4320540" y="2301240"/>
                  </a:lnTo>
                  <a:lnTo>
                    <a:pt x="4084320" y="2362200"/>
                  </a:lnTo>
                  <a:lnTo>
                    <a:pt x="3657600" y="2392680"/>
                  </a:lnTo>
                  <a:lnTo>
                    <a:pt x="3329940" y="2423160"/>
                  </a:lnTo>
                  <a:lnTo>
                    <a:pt x="3032760" y="2461260"/>
                  </a:lnTo>
                  <a:lnTo>
                    <a:pt x="2720340" y="2560320"/>
                  </a:lnTo>
                  <a:lnTo>
                    <a:pt x="2575560" y="2636520"/>
                  </a:lnTo>
                  <a:lnTo>
                    <a:pt x="2484120" y="2788920"/>
                  </a:lnTo>
                  <a:lnTo>
                    <a:pt x="2392680" y="2994660"/>
                  </a:lnTo>
                  <a:lnTo>
                    <a:pt x="2400300" y="3154680"/>
                  </a:lnTo>
                  <a:lnTo>
                    <a:pt x="2491740" y="3360420"/>
                  </a:lnTo>
                  <a:lnTo>
                    <a:pt x="2727960" y="3543300"/>
                  </a:lnTo>
                  <a:lnTo>
                    <a:pt x="3063240" y="3680460"/>
                  </a:lnTo>
                  <a:lnTo>
                    <a:pt x="3375660" y="3749040"/>
                  </a:lnTo>
                  <a:lnTo>
                    <a:pt x="3771900" y="3741420"/>
                  </a:lnTo>
                  <a:lnTo>
                    <a:pt x="4091940" y="3649980"/>
                  </a:lnTo>
                  <a:lnTo>
                    <a:pt x="4373880" y="3429000"/>
                  </a:lnTo>
                  <a:lnTo>
                    <a:pt x="4526280" y="3086100"/>
                  </a:lnTo>
                  <a:lnTo>
                    <a:pt x="4732020" y="2811780"/>
                  </a:lnTo>
                  <a:lnTo>
                    <a:pt x="4922520" y="2712720"/>
                  </a:lnTo>
                  <a:lnTo>
                    <a:pt x="5196840" y="2628900"/>
                  </a:lnTo>
                  <a:lnTo>
                    <a:pt x="5494020" y="2621280"/>
                  </a:lnTo>
                  <a:lnTo>
                    <a:pt x="5715000" y="2644140"/>
                  </a:lnTo>
                  <a:lnTo>
                    <a:pt x="5943600" y="2827020"/>
                  </a:lnTo>
                  <a:lnTo>
                    <a:pt x="6156960" y="3124200"/>
                  </a:lnTo>
                  <a:lnTo>
                    <a:pt x="6126480" y="3459480"/>
                  </a:lnTo>
                  <a:lnTo>
                    <a:pt x="5890260" y="3810000"/>
                  </a:lnTo>
                  <a:lnTo>
                    <a:pt x="5791200" y="3962400"/>
                  </a:lnTo>
                  <a:lnTo>
                    <a:pt x="5798820" y="4183380"/>
                  </a:lnTo>
                  <a:lnTo>
                    <a:pt x="5981700" y="4442460"/>
                  </a:lnTo>
                  <a:lnTo>
                    <a:pt x="6164580" y="4556760"/>
                  </a:lnTo>
                  <a:lnTo>
                    <a:pt x="6393180" y="4655820"/>
                  </a:lnTo>
                  <a:lnTo>
                    <a:pt x="6736080" y="4800600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57872" y="835382"/>
              <a:ext cx="924136" cy="924136"/>
              <a:chOff x="-3659141" y="230355"/>
              <a:chExt cx="3530054" cy="3530054"/>
            </a:xfrm>
          </p:grpSpPr>
          <p:sp>
            <p:nvSpPr>
              <p:cNvPr id="46" name="Teardrop 45"/>
              <p:cNvSpPr/>
              <p:nvPr/>
            </p:nvSpPr>
            <p:spPr>
              <a:xfrm rot="8100000">
                <a:off x="-3659141" y="230355"/>
                <a:ext cx="3530054" cy="3530054"/>
              </a:xfrm>
              <a:prstGeom prst="teardrop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Teardrop 46"/>
              <p:cNvSpPr/>
              <p:nvPr/>
            </p:nvSpPr>
            <p:spPr>
              <a:xfrm rot="13500000" flipH="1">
                <a:off x="-3305061" y="584435"/>
                <a:ext cx="2821897" cy="2821897"/>
              </a:xfrm>
              <a:prstGeom prst="teardrop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1117863" y="1011237"/>
              <a:ext cx="604153" cy="604153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r>
                <a:rPr lang="en-IN" sz="3200" kern="0" dirty="0">
                  <a:solidFill>
                    <a:srgbClr val="44546A"/>
                  </a:solidFill>
                  <a:latin typeface="Impact" pitchFamily="34" charset="0"/>
                </a:rPr>
                <a:t>01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351169" y="2331963"/>
              <a:ext cx="924136" cy="924136"/>
              <a:chOff x="-4849310" y="-291464"/>
              <a:chExt cx="3530055" cy="3530053"/>
            </a:xfrm>
          </p:grpSpPr>
          <p:sp>
            <p:nvSpPr>
              <p:cNvPr id="50" name="Teardrop 49"/>
              <p:cNvSpPr/>
              <p:nvPr/>
            </p:nvSpPr>
            <p:spPr>
              <a:xfrm rot="8100000">
                <a:off x="-4849310" y="-291464"/>
                <a:ext cx="3530055" cy="3530053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3500000" flipH="1">
                <a:off x="-4364180" y="352996"/>
                <a:ext cx="2821896" cy="2821895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1498794" y="2568521"/>
              <a:ext cx="604153" cy="604153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r>
                <a:rPr lang="en-IN" sz="3200" kern="0" dirty="0">
                  <a:solidFill>
                    <a:srgbClr val="44546A"/>
                  </a:solidFill>
                  <a:latin typeface="Impact" pitchFamily="34" charset="0"/>
                </a:rPr>
                <a:t>02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618679" y="1595644"/>
              <a:ext cx="924136" cy="924136"/>
              <a:chOff x="-5540264" y="233656"/>
              <a:chExt cx="3530054" cy="3530054"/>
            </a:xfrm>
          </p:grpSpPr>
          <p:sp>
            <p:nvSpPr>
              <p:cNvPr id="54" name="Teardrop 53"/>
              <p:cNvSpPr/>
              <p:nvPr/>
            </p:nvSpPr>
            <p:spPr>
              <a:xfrm rot="8100000">
                <a:off x="-5540264" y="233656"/>
                <a:ext cx="3530054" cy="3530054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Teardrop 54"/>
              <p:cNvSpPr/>
              <p:nvPr/>
            </p:nvSpPr>
            <p:spPr>
              <a:xfrm rot="13500000" flipH="1">
                <a:off x="-5422900" y="749112"/>
                <a:ext cx="2821895" cy="2821896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3744995" y="1772544"/>
              <a:ext cx="604153" cy="604153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r>
                <a:rPr lang="en-IN" sz="3200" kern="0" dirty="0">
                  <a:solidFill>
                    <a:srgbClr val="44546A"/>
                  </a:solidFill>
                  <a:latin typeface="Impact" pitchFamily="34" charset="0"/>
                </a:rPr>
                <a:t>03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806249" y="3660945"/>
              <a:ext cx="924136" cy="1014460"/>
              <a:chOff x="-5122792" y="-1267251"/>
              <a:chExt cx="3530054" cy="3875077"/>
            </a:xfrm>
          </p:grpSpPr>
          <p:sp>
            <p:nvSpPr>
              <p:cNvPr id="58" name="Teardrop 57"/>
              <p:cNvSpPr/>
              <p:nvPr/>
            </p:nvSpPr>
            <p:spPr>
              <a:xfrm rot="8100000">
                <a:off x="-5122792" y="-1267251"/>
                <a:ext cx="3530054" cy="3530054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>
              <a:xfrm rot="13500000" flipH="1">
                <a:off x="-4939175" y="-214069"/>
                <a:ext cx="2821895" cy="2821896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2931510" y="4061253"/>
              <a:ext cx="604153" cy="604153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r>
                <a:rPr lang="en-IN" sz="3200" kern="0" dirty="0">
                  <a:solidFill>
                    <a:srgbClr val="44546A"/>
                  </a:solidFill>
                  <a:latin typeface="Impact" pitchFamily="34" charset="0"/>
                </a:rPr>
                <a:t>04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180856" y="2812988"/>
              <a:ext cx="924136" cy="949424"/>
              <a:chOff x="-5879974" y="-693254"/>
              <a:chExt cx="3530054" cy="3626650"/>
            </a:xfrm>
          </p:grpSpPr>
          <p:sp>
            <p:nvSpPr>
              <p:cNvPr id="62" name="Teardrop 61"/>
              <p:cNvSpPr/>
              <p:nvPr/>
            </p:nvSpPr>
            <p:spPr>
              <a:xfrm rot="8100000">
                <a:off x="-5879974" y="-693254"/>
                <a:ext cx="3530054" cy="3530054"/>
              </a:xfrm>
              <a:prstGeom prst="teardrop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Teardrop 62"/>
              <p:cNvSpPr/>
              <p:nvPr/>
            </p:nvSpPr>
            <p:spPr>
              <a:xfrm rot="13500000" flipH="1">
                <a:off x="-5654690" y="111500"/>
                <a:ext cx="2821896" cy="2821896"/>
              </a:xfrm>
              <a:prstGeom prst="teardrop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5314244" y="3075305"/>
              <a:ext cx="604153" cy="604153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r>
                <a:rPr lang="en-IN" sz="3200" kern="0" dirty="0">
                  <a:solidFill>
                    <a:srgbClr val="44546A"/>
                  </a:solidFill>
                  <a:latin typeface="Impact" pitchFamily="34" charset="0"/>
                </a:rPr>
                <a:t>05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578585" y="5128345"/>
              <a:ext cx="924136" cy="924136"/>
              <a:chOff x="-3659141" y="230355"/>
              <a:chExt cx="3530054" cy="3530054"/>
            </a:xfrm>
          </p:grpSpPr>
          <p:sp>
            <p:nvSpPr>
              <p:cNvPr id="66" name="Teardrop 65"/>
              <p:cNvSpPr/>
              <p:nvPr/>
            </p:nvSpPr>
            <p:spPr>
              <a:xfrm rot="8100000">
                <a:off x="-3659141" y="230355"/>
                <a:ext cx="3530054" cy="3530054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Teardrop 66"/>
              <p:cNvSpPr/>
              <p:nvPr/>
            </p:nvSpPr>
            <p:spPr>
              <a:xfrm rot="13500000" flipH="1">
                <a:off x="-3305062" y="584434"/>
                <a:ext cx="2821896" cy="2821896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rgbClr val="E7E6E6">
                      <a:lumMod val="93000"/>
                      <a:lumOff val="7000"/>
                    </a:srgb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IN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6738576" y="5304200"/>
              <a:ext cx="604153" cy="604153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r>
                <a:rPr lang="en-IN" sz="3200" kern="0" dirty="0">
                  <a:solidFill>
                    <a:srgbClr val="44546A"/>
                  </a:solidFill>
                  <a:latin typeface="Impact" pitchFamily="34" charset="0"/>
                </a:rPr>
                <a:t>06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59402" y="943553"/>
              <a:ext cx="1827412" cy="309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IN" sz="2400" dirty="0">
                  <a:solidFill>
                    <a:prstClr val="black"/>
                  </a:solidFill>
                </a:rPr>
                <a:t>Historical Qualifications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46978" y="1537617"/>
              <a:ext cx="13746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IN" sz="1100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41530" y="5171009"/>
              <a:ext cx="2026786" cy="55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kern="0" dirty="0">
                  <a:solidFill>
                    <a:prstClr val="black"/>
                  </a:solidFill>
                </a:rPr>
                <a:t>Registration of Assessors and Moderators</a:t>
              </a:r>
              <a:endParaRPr lang="en-IN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7465" y="3531641"/>
              <a:ext cx="1374624" cy="17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IN" sz="110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4586" y="3640947"/>
              <a:ext cx="2026787" cy="309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solidFill>
                    <a:prstClr val="black"/>
                  </a:solidFill>
                </a:rPr>
                <a:t>Occupational Qualifications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40271" y="5115682"/>
              <a:ext cx="1374624" cy="55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IN" sz="2400" dirty="0">
                  <a:solidFill>
                    <a:prstClr val="black"/>
                  </a:solidFill>
                </a:rPr>
                <a:t>Stakeholder Advise and Support</a:t>
              </a:r>
              <a:endParaRPr lang="en-IN" sz="1100" dirty="0">
                <a:solidFill>
                  <a:prstClr val="black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2300504" y="1164281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/>
              <a:endParaRPr lang="en-IN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743645" y="4016422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/>
              <a:endParaRPr lang="en-IN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5493056" y="1768448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/>
              <a:endParaRPr lang="en-IN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7018320" y="3179036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/>
              <a:endParaRPr lang="en-IN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1864571" y="5503477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/>
              <a:endParaRPr lang="en-IN" sz="20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4487381" y="6077455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/>
              <a:endParaRPr lang="en-IN" sz="20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771EB8-606C-CF2E-8E9F-742206EC6FA0}"/>
              </a:ext>
            </a:extLst>
          </p:cNvPr>
          <p:cNvSpPr txBox="1"/>
          <p:nvPr/>
        </p:nvSpPr>
        <p:spPr>
          <a:xfrm>
            <a:off x="3325830" y="1284734"/>
            <a:ext cx="370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black"/>
                </a:solidFill>
              </a:rPr>
              <a:t>Ministerial Determination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85E0D-D764-B1FA-0EC5-505D49158738}"/>
              </a:ext>
            </a:extLst>
          </p:cNvPr>
          <p:cNvSpPr txBox="1"/>
          <p:nvPr/>
        </p:nvSpPr>
        <p:spPr>
          <a:xfrm>
            <a:off x="11432192" y="3873990"/>
            <a:ext cx="378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kern="0" dirty="0">
                <a:solidFill>
                  <a:prstClr val="black"/>
                </a:solidFill>
              </a:rPr>
              <a:t>Learner Registration, Assessment, Certification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4E9F8-29FF-D85B-5946-5CACC2ED918E}"/>
              </a:ext>
            </a:extLst>
          </p:cNvPr>
          <p:cNvSpPr txBox="1"/>
          <p:nvPr/>
        </p:nvSpPr>
        <p:spPr>
          <a:xfrm>
            <a:off x="14983881" y="8677914"/>
            <a:ext cx="27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N" sz="2400" dirty="0">
                <a:solidFill>
                  <a:prstClr val="black"/>
                </a:solidFill>
              </a:rPr>
              <a:t>Annual Performance</a:t>
            </a:r>
            <a:endParaRPr lang="en-IN" sz="110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2B7C2-86FF-F733-6071-24E99F3D6DB6}"/>
              </a:ext>
            </a:extLst>
          </p:cNvPr>
          <p:cNvSpPr txBox="1"/>
          <p:nvPr/>
        </p:nvSpPr>
        <p:spPr>
          <a:xfrm>
            <a:off x="8402960" y="2045670"/>
            <a:ext cx="391031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black"/>
                </a:solidFill>
              </a:rPr>
              <a:t>Accreditation: </a:t>
            </a:r>
            <a:r>
              <a:rPr lang="en-US" sz="2400" kern="0" dirty="0">
                <a:solidFill>
                  <a:prstClr val="black"/>
                </a:solidFill>
              </a:rPr>
              <a:t>QCTO/NAMB</a:t>
            </a:r>
            <a:endParaRPr lang="en-IN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045D-8539-8D35-CF07-4C6CFF727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6051A8C-40D5-47AC-5A9E-8A77D07FACA6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1F11C519-3AD4-D330-8ED7-63DA1F8DA0CE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07180E5-31F4-1CDF-7CC0-D2FCFFA2E17A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EFD97F6C-6574-140F-7F6A-DD18971BCF4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0D52FC01-066A-1239-D71C-CAD6DF90CF65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3FF8C5D2-4DA2-5A58-2F5F-CCD404740888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213C8877-E26E-D623-CF80-6579467EC3E3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B9B6AD6E-D5CF-6931-76C6-9961ECF977A4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6A7C8D5C-5BAF-2613-18AA-EBDCD5E63C8D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4F793656-B51F-DCCD-D075-6FD1E8280C47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C0897BC5-3A82-68FB-3C11-C0DD2DA3645A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6FCDD34-C78D-1DD5-AA6E-899BA5278FBE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6AE92493-CFAB-EDA1-886D-32A78E1B1C2A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9CBE036A-C446-2871-EA07-F6EB46DC1A01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3404D9C5-D9FD-9AAE-6380-BB8511BF49F3}"/>
              </a:ext>
            </a:extLst>
          </p:cNvPr>
          <p:cNvSpPr txBox="1"/>
          <p:nvPr/>
        </p:nvSpPr>
        <p:spPr>
          <a:xfrm>
            <a:off x="2069176" y="4061267"/>
            <a:ext cx="5816242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External Integrated Summative Assessment (EISA)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C2C2EFCC-8274-AB4A-3370-F3B068B6A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DCB2F7-9620-A16F-6175-EA173731756E}"/>
              </a:ext>
            </a:extLst>
          </p:cNvPr>
          <p:cNvSpPr txBox="1"/>
          <p:nvPr/>
        </p:nvSpPr>
        <p:spPr>
          <a:xfrm>
            <a:off x="8912174" y="1874075"/>
            <a:ext cx="9129495" cy="72943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932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Once learners have completed the programme and the Statement of Results has been issued, the learners may be registered for the EISA. </a:t>
            </a:r>
          </a:p>
          <a:p>
            <a:pPr marL="950400" lvl="6" indent="457200">
              <a:buFont typeface="Calibri" panose="020F0502020204030204" pitchFamily="34" charset="0"/>
              <a:buChar char="₋"/>
            </a:pPr>
            <a:r>
              <a:rPr lang="en-US" altLang="en-US" sz="2600" dirty="0"/>
              <a:t>Statement of Results must be issued by the Skills 	Development Provider</a:t>
            </a:r>
          </a:p>
          <a:p>
            <a:pPr marL="950400" lvl="6" indent="457200">
              <a:buFont typeface="Calibri" panose="020F0502020204030204" pitchFamily="34" charset="0"/>
              <a:buChar char="₋"/>
            </a:pPr>
            <a:r>
              <a:rPr lang="en-US" altLang="en-US" sz="2600" dirty="0"/>
              <a:t>Statement of Result is valid for 2 years (24 months)</a:t>
            </a:r>
          </a:p>
          <a:p>
            <a:pPr marL="36000" lvl="1" indent="-457200">
              <a:buFont typeface="Calibri" panose="020F0502020204030204" pitchFamily="34" charset="0"/>
              <a:buChar char="₋"/>
            </a:pPr>
            <a:endParaRPr lang="en-US" altLang="en-US" sz="2600" dirty="0"/>
          </a:p>
          <a:p>
            <a:pPr marL="4932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The Learner Enrolment and Readiness for EISA spreadsheet must be updated in the Learner Readiness for EISA column. </a:t>
            </a:r>
          </a:p>
          <a:p>
            <a:pPr marL="4932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This must then be emailed to </a:t>
            </a:r>
            <a:r>
              <a:rPr lang="en-US" altLang="en-US" sz="2600" u="sng" dirty="0"/>
              <a:t>EISAReadiness@qcto.org.za</a:t>
            </a:r>
            <a:r>
              <a:rPr lang="en-US" altLang="en-US" sz="2600" dirty="0"/>
              <a:t>. </a:t>
            </a:r>
          </a:p>
          <a:p>
            <a:pPr marL="4932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EISA dates are set in advance by the QP for the year. </a:t>
            </a:r>
          </a:p>
          <a:p>
            <a:pPr marL="4932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Closing dates for registration of learners will be specified, which is approximately 3 months before the scheduled EISA date. </a:t>
            </a:r>
          </a:p>
          <a:p>
            <a:pPr marL="4932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No late submissions are allowed. </a:t>
            </a:r>
          </a:p>
          <a:p>
            <a:pPr marL="4932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Note must be taken of learners with special needs when they are registered for the EISA to ensure that the Assessment Centre can accommodate them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173D0-C0D4-D299-DA7B-E3CAD3BBDC91}"/>
              </a:ext>
            </a:extLst>
          </p:cNvPr>
          <p:cNvSpPr txBox="1"/>
          <p:nvPr/>
        </p:nvSpPr>
        <p:spPr>
          <a:xfrm>
            <a:off x="8813439" y="375228"/>
            <a:ext cx="9129495" cy="58907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Links for application template - </a:t>
            </a: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Learner Enrolments Spreadsheet .xlsx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01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01A8A-029C-76E8-0425-F2832928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13467D9-AF71-9167-8F56-66D94DADB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106F3E-64FA-5FE4-3991-D46FB0717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FA6C56-DD76-03C6-B885-068B866D3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8B8203-196F-48B6-9C48-8A1B91A0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821965C-07A0-5ACD-E137-75CBB1BD1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07C654AE-B187-241B-2E9A-AABBEF172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95FD8FB-5FDA-0B4B-AB45-BCCEE44C3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BD024-C8CA-BAC2-6E46-91D91CBE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altLang="en-US" sz="4800" b="1" kern="0" dirty="0">
                <a:solidFill>
                  <a:schemeClr val="bg1"/>
                </a:solidFill>
                <a:latin typeface="Aptos" panose="020B0004020202020204" pitchFamily="34" charset="0"/>
              </a:rPr>
              <a:t>CERTIFICATION</a:t>
            </a:r>
            <a:br>
              <a:rPr lang="en-US" altLang="en-US" sz="4400" kern="0" dirty="0">
                <a:solidFill>
                  <a:schemeClr val="tx2"/>
                </a:solidFill>
              </a:rPr>
            </a:br>
            <a:br>
              <a:rPr lang="en-US" altLang="en-US" sz="4400" b="1" kern="0" dirty="0">
                <a:solidFill>
                  <a:schemeClr val="tx2"/>
                </a:solidFill>
                <a:latin typeface="Aptos" panose="020B0004020202020204" pitchFamily="34" charset="0"/>
              </a:rPr>
            </a:br>
            <a:endParaRPr lang="en-US" sz="4400" b="1" dirty="0">
              <a:latin typeface="Aptos" panose="020B00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D95F55-D380-BFA6-B1E5-598F8A853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19209-47DE-59C8-CC29-B2D31D03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1F864FF-4CF4-C672-F542-E4654AE698D9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CF92E48-FD39-4361-5445-7D181CFF7299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2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FFC69-998F-6755-8627-601E36CB6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CC5EC1E-BE22-9346-E9E9-5A8271536097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F8034184-190F-DD7F-5BAB-7C8C3D16A05F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32FEE6E-239B-9A47-1278-14369F1E2800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FE437CB-67CD-68C1-03AC-21344429A5E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53FE3566-35FE-C1C9-32E4-13D6FE799FDE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EE061A11-36DB-169A-C754-D1D1EE17EC3E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B5BB098A-8079-7650-D387-3F91A3D39D0E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ED4D80E7-229F-8679-B24D-0BB0F3D40FCD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48EF41C6-4E75-AC8E-4AFB-B9A74CC625DA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54ECA043-E40D-F66D-4295-D19B4077F205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92DF8C1F-ED0F-081D-8F1F-A1D061BC6FA7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92511E8C-B24A-EA6F-4490-76D0C4639868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DB1C885A-40F1-C921-0124-D7AA8119560E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24D4BFFB-09E7-7781-F476-6B6CDC022B06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0C7FAD30-3BB7-0B06-584F-3403D58B1D61}"/>
              </a:ext>
            </a:extLst>
          </p:cNvPr>
          <p:cNvSpPr txBox="1"/>
          <p:nvPr/>
        </p:nvSpPr>
        <p:spPr>
          <a:xfrm>
            <a:off x="2069176" y="4700794"/>
            <a:ext cx="5816242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Certificates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E13A123-9AA5-6F45-90F8-1B805C55F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352E85-E875-0EF3-A773-72974DFA22E5}"/>
              </a:ext>
            </a:extLst>
          </p:cNvPr>
          <p:cNvSpPr txBox="1"/>
          <p:nvPr/>
        </p:nvSpPr>
        <p:spPr>
          <a:xfrm>
            <a:off x="8912174" y="1874075"/>
            <a:ext cx="9129495" cy="65556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SDPs are not allowed to print their own certificates for occupational qualifications. Certificates are issued by the QCTO’s secure CVS certification system.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Qualification Assessment Specification (QAS) document specifies the timeline for the EISA assessment and moderation process. Timeframe is approximately 21 days</a:t>
            </a:r>
          </a:p>
          <a:p>
            <a:pPr>
              <a:defRPr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The QCTO aims to approve the results in 21 days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QCTO will issue the certificates within 21 days after the results were approved.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Trade certificates issued by QCTO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78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BE6E5-8E42-AB81-310A-20D53CA28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3A6CFEA-D5A7-510D-A8A0-C1A401759E39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4C845521-488C-8CAF-3DBD-A6BD9BDF7A70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CCE4D2-4B12-0E12-C194-9E39A455CD5C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7074B526-7B3E-5A24-4C8F-5374F2F5869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7C98AD66-9909-51B9-0EB1-59AE70F85F52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28D3681B-8023-8C51-D481-484F0A56558D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DDBAA49A-A9AE-45CE-FE28-D003DD697CD8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F888FCFA-72E0-C74B-1232-4AA0F7D08A8E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953C551C-A96C-7F5A-AA88-BC61400335CD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ED85FD6C-ACC9-8971-5691-39148A1B9CE7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1A42F849-9D5A-F124-F8D9-110ECEFB4FB7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731E5CAE-E4C5-F61A-7939-D4F460741548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3CB85CD0-6FAA-7ED1-ECA5-0E8BE9D8CD80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66702B79-3DCC-0FA8-5EB3-E9DBEF88C1FF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E74AD3A2-9AFB-DA91-8098-94976BC42978}"/>
              </a:ext>
            </a:extLst>
          </p:cNvPr>
          <p:cNvSpPr txBox="1"/>
          <p:nvPr/>
        </p:nvSpPr>
        <p:spPr>
          <a:xfrm>
            <a:off x="2069176" y="4061267"/>
            <a:ext cx="5816242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Working Committee on Transitional Arrangement 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3A8FF3C9-DC50-692B-A092-F5C323C99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EBB4D8-0C54-4036-E579-6DE94AC78A7D}"/>
              </a:ext>
            </a:extLst>
          </p:cNvPr>
          <p:cNvSpPr txBox="1"/>
          <p:nvPr/>
        </p:nvSpPr>
        <p:spPr>
          <a:xfrm>
            <a:off x="8686800" y="1276758"/>
            <a:ext cx="9129495" cy="88947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A Committee of industry experts will be established from all FP&amp;M SETA sectors: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Print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Textiles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Printing and Packaging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a typeface="Aptos" panose="020B0004020202020204" pitchFamily="34" charset="0"/>
              </a:rPr>
              <a:t>F</a:t>
            </a: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orestry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General Goods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Wood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Leather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Footwear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Furniture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Pulp and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Clothing</a:t>
            </a:r>
            <a:endParaRPr lang="en-ZA" sz="28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>
                <a:effectLst/>
                <a:ea typeface="Aptos" panose="020B0004020202020204" pitchFamily="34" charset="0"/>
                <a:cs typeface="Aptos" panose="020B0004020202020204" pitchFamily="34" charset="0"/>
              </a:rPr>
              <a:t>Publishing</a:t>
            </a:r>
            <a:endParaRPr lang="en-ZA" sz="2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The role of the committee will be to provide the QA department and Stakeholders with advice and support during the transitional period.</a:t>
            </a:r>
          </a:p>
          <a:p>
            <a:pPr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A final decision will be made on the composition of the committee no later than the end of February 2024.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26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6B88B-F504-D70E-405F-31F1D616B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D358E1F-ED84-D77D-1F4F-D5530F9827AE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0BFDF19-59A2-CAD1-C19B-7725A89C3B0A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EDC2889-DE39-68EE-6F76-10CBDE8187A2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327EB301-682A-9542-8D5F-AB39FDFB074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FB657EC1-374E-00EA-4240-ABF9B7C39786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C10C5E7F-02AA-1F28-91A4-09470EDD4DE5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4D19293E-E5B4-F80B-2572-A697A9248DF2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2755D7F3-A5C6-6483-8F8F-3266715B5ED4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5EB7BCF7-E994-4F1E-9E50-DCAD2E467332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263F745F-0CDE-4FD9-74CD-040631DB3DA1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535262B0-DCD4-B94C-86F8-A374E38DE8A8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331D5294-5A30-D85A-6089-66AAD7E5171C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8A47E7BC-EE3C-9522-17F1-F6EF6DDD6BAC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EB3B7C62-39E0-EBFA-A4D1-B50016664F1D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39C1D4A4-B1C6-A48E-B223-E05E49F3291C}"/>
              </a:ext>
            </a:extLst>
          </p:cNvPr>
          <p:cNvSpPr txBox="1"/>
          <p:nvPr/>
        </p:nvSpPr>
        <p:spPr>
          <a:xfrm>
            <a:off x="2104517" y="4877833"/>
            <a:ext cx="5816242" cy="1631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APP Performance: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Entries</a:t>
            </a:r>
            <a:endParaRPr lang="en-US" altLang="en-US" sz="4400" b="1" kern="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FE415F4C-F3C4-7B00-F989-91C523018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42FF64-0273-FCC7-7537-7B6226F27283}"/>
              </a:ext>
            </a:extLst>
          </p:cNvPr>
          <p:cNvGraphicFramePr>
            <a:graphicFrameLocks noGrp="1"/>
          </p:cNvGraphicFramePr>
          <p:nvPr/>
        </p:nvGraphicFramePr>
        <p:xfrm>
          <a:off x="9129252" y="1992116"/>
          <a:ext cx="8549148" cy="6637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579">
                  <a:extLst>
                    <a:ext uri="{9D8B030D-6E8A-4147-A177-3AD203B41FA5}">
                      <a16:colId xmlns:a16="http://schemas.microsoft.com/office/drawing/2014/main" val="401969985"/>
                    </a:ext>
                  </a:extLst>
                </a:gridCol>
                <a:gridCol w="1744932">
                  <a:extLst>
                    <a:ext uri="{9D8B030D-6E8A-4147-A177-3AD203B41FA5}">
                      <a16:colId xmlns:a16="http://schemas.microsoft.com/office/drawing/2014/main" val="1221619375"/>
                    </a:ext>
                  </a:extLst>
                </a:gridCol>
                <a:gridCol w="2243484">
                  <a:extLst>
                    <a:ext uri="{9D8B030D-6E8A-4147-A177-3AD203B41FA5}">
                      <a16:colId xmlns:a16="http://schemas.microsoft.com/office/drawing/2014/main" val="1858671741"/>
                    </a:ext>
                  </a:extLst>
                </a:gridCol>
                <a:gridCol w="1387153">
                  <a:extLst>
                    <a:ext uri="{9D8B030D-6E8A-4147-A177-3AD203B41FA5}">
                      <a16:colId xmlns:a16="http://schemas.microsoft.com/office/drawing/2014/main" val="1552577138"/>
                    </a:ext>
                  </a:extLst>
                </a:gridCol>
              </a:tblGrid>
              <a:tr h="454286">
                <a:tc gridSpan="3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Entries for the financial 2023/2024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76129"/>
                  </a:ext>
                </a:extLst>
              </a:tr>
              <a:tr h="454286">
                <a:tc>
                  <a:txBody>
                    <a:bodyPr/>
                    <a:lstStyle/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Intervention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 TARGET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to date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Variance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82009"/>
                  </a:ext>
                </a:extLst>
              </a:tr>
              <a:tr h="900001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600" u="none" strike="noStrike" dirty="0">
                          <a:effectLst/>
                          <a:latin typeface="+mn-lt"/>
                        </a:rPr>
                        <a:t>Learnerships -Employed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1027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ZA" sz="2600" u="none" strike="noStrike" dirty="0">
                          <a:effectLst/>
                          <a:latin typeface="+mn-lt"/>
                        </a:rPr>
                        <a:t>484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59270"/>
                  </a:ext>
                </a:extLst>
              </a:tr>
              <a:tr h="1345714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600" u="none" strike="noStrike" dirty="0">
                          <a:effectLst/>
                          <a:latin typeface="+mn-lt"/>
                        </a:rPr>
                        <a:t>Learnerships - Unemployed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1855  (1450)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(405 is Industry Funded)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22732"/>
                  </a:ext>
                </a:extLst>
              </a:tr>
              <a:tr h="1345714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600" u="none" strike="noStrike" dirty="0">
                          <a:effectLst/>
                          <a:latin typeface="+mn-lt"/>
                        </a:rPr>
                        <a:t>Skills - Employed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1177  (1124)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(53 is Industry Funded)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74339"/>
                  </a:ext>
                </a:extLst>
              </a:tr>
              <a:tr h="1345714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600" u="none" strike="noStrike">
                          <a:effectLst/>
                          <a:latin typeface="+mn-lt"/>
                        </a:rPr>
                        <a:t>Skills -Unemployed</a:t>
                      </a:r>
                      <a:endParaRPr lang="en-ZA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1418 (1347)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(71 is Industry Funded)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3663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Artisan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1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0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9822F-E6B6-AAD1-ED01-62D1D9EAE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98A6CC7-D791-35E3-24D4-8F3A3CBA32D4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724B066D-C90B-2B70-B413-4B5EA65B2BFF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4ADAAC-DECD-C845-95F3-97CE2BF7D139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03F312B3-18B7-5002-D6A9-14BFA131A05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78FB8E73-3CD9-1D6E-FB43-1538693E4275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160C348C-FD60-EA31-5571-A5DC832488FC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6DDF882B-4D10-DC39-D0CD-C9B2036AC87A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873E2BE8-D67C-5CE4-4C6A-732175ED8C93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2555B221-DE0B-ABCC-39FB-A5367B1CE298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1DBBD6C8-56D9-9030-B92C-0ED7B7527B6A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1680E2DE-397F-BB9B-F375-B1B5E4B53922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ABAC7BA0-9818-7AFB-AAF6-FD64D73DA909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A6D72F89-04E6-4C3B-E3BB-D261452D3463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9F2F4641-A575-C4EF-BE9D-3BBE8135ECF9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C7031651-AE7D-A0AB-9CFE-F5B0E7779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9ED222-A5BC-9648-19EB-611E22DDCAD7}"/>
              </a:ext>
            </a:extLst>
          </p:cNvPr>
          <p:cNvGraphicFramePr>
            <a:graphicFrameLocks noGrp="1"/>
          </p:cNvGraphicFramePr>
          <p:nvPr/>
        </p:nvGraphicFramePr>
        <p:xfrm>
          <a:off x="8862599" y="674884"/>
          <a:ext cx="9122122" cy="848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582">
                  <a:extLst>
                    <a:ext uri="{9D8B030D-6E8A-4147-A177-3AD203B41FA5}">
                      <a16:colId xmlns:a16="http://schemas.microsoft.com/office/drawing/2014/main" val="401969985"/>
                    </a:ext>
                  </a:extLst>
                </a:gridCol>
                <a:gridCol w="1410529">
                  <a:extLst>
                    <a:ext uri="{9D8B030D-6E8A-4147-A177-3AD203B41FA5}">
                      <a16:colId xmlns:a16="http://schemas.microsoft.com/office/drawing/2014/main" val="1479997999"/>
                    </a:ext>
                  </a:extLst>
                </a:gridCol>
                <a:gridCol w="1630337">
                  <a:extLst>
                    <a:ext uri="{9D8B030D-6E8A-4147-A177-3AD203B41FA5}">
                      <a16:colId xmlns:a16="http://schemas.microsoft.com/office/drawing/2014/main" val="1858671741"/>
                    </a:ext>
                  </a:extLst>
                </a:gridCol>
                <a:gridCol w="1630337">
                  <a:extLst>
                    <a:ext uri="{9D8B030D-6E8A-4147-A177-3AD203B41FA5}">
                      <a16:colId xmlns:a16="http://schemas.microsoft.com/office/drawing/2014/main" val="39890700"/>
                    </a:ext>
                  </a:extLst>
                </a:gridCol>
                <a:gridCol w="1630337">
                  <a:extLst>
                    <a:ext uri="{9D8B030D-6E8A-4147-A177-3AD203B41FA5}">
                      <a16:colId xmlns:a16="http://schemas.microsoft.com/office/drawing/2014/main" val="379601817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for 2023/2024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43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Intervention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 TARGET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to date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Verification before 31 March 2024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Variance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729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Learnerships -Employed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59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Learnerships - Unemployed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2390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227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Skills Programmes - Employed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2540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1436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743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400" u="none" strike="noStrike">
                          <a:effectLst/>
                          <a:latin typeface="+mn-lt"/>
                        </a:rPr>
                        <a:t>Skills -Unemployed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36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Artisan Trade Tested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62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Artisan - certificated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1017 (including industry funded artisans and ARPL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11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Artisan to be tested before 31/3/2024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14400" lvl="2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361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Applications submitted to NAMB/QCTO for certification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14400" lvl="2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 – waiting for certificates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72519"/>
                  </a:ext>
                </a:extLst>
              </a:tr>
            </a:tbl>
          </a:graphicData>
        </a:graphic>
      </p:graphicFrame>
      <p:sp>
        <p:nvSpPr>
          <p:cNvPr id="2" name="TextBox 63">
            <a:extLst>
              <a:ext uri="{FF2B5EF4-FFF2-40B4-BE49-F238E27FC236}">
                <a16:creationId xmlns:a16="http://schemas.microsoft.com/office/drawing/2014/main" id="{CB531CCD-EAA7-A328-A167-9FF82386F140}"/>
              </a:ext>
            </a:extLst>
          </p:cNvPr>
          <p:cNvSpPr txBox="1"/>
          <p:nvPr/>
        </p:nvSpPr>
        <p:spPr>
          <a:xfrm>
            <a:off x="1983266" y="4456418"/>
            <a:ext cx="5816242" cy="1631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APP Performance: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Completions</a:t>
            </a:r>
            <a:endParaRPr lang="en-US" altLang="en-US" sz="4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82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CE1BF-9F29-4A1E-0D45-919D8CFC7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CBBEDD2-36EE-65AD-4B0E-8C0B3F28BE85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379663A-49AB-618A-C00C-C980A5573F35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D810AAA-B631-785E-92BE-FD7B7353118A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3D099F28-90F1-B431-F804-FFCD86AB68B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01580F55-697C-4920-3BC8-92A1C84BB909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27F78471-E2F1-1548-233C-6D3B0462DECE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CA7A6EBE-67F2-1EAC-31FC-9A55DC1BEA9E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EB977CC5-E152-D7C1-AD08-D692C535EF48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41FCCB10-58A8-5097-527B-1F836DDB3EAD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3C009552-2C52-15F2-992B-F42855100EB3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3F2BEF26-AB29-C84A-580A-94976DF84393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1B31E300-3141-879F-5B72-FB2113ABAEB8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1A2567E1-6906-CC01-065B-3F0A60A1CC0E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29A0847A-D823-7E60-5361-A8F9373E7BDB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804D3161-2FC1-D820-7BA5-61E5A9427422}"/>
              </a:ext>
            </a:extLst>
          </p:cNvPr>
          <p:cNvSpPr txBox="1"/>
          <p:nvPr/>
        </p:nvSpPr>
        <p:spPr>
          <a:xfrm>
            <a:off x="1957813" y="4815073"/>
            <a:ext cx="5816242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kern="0" dirty="0">
                <a:solidFill>
                  <a:schemeClr val="bg1"/>
                </a:solidFill>
              </a:rPr>
              <a:t>QA Challenges </a:t>
            </a:r>
            <a:endParaRPr lang="en-US" altLang="en-US" sz="4000" b="1" kern="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6EA6A9F9-688F-6AE4-6F7F-74AEE9B81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291E84-28AA-CDF1-D186-9F4995B6D335}"/>
              </a:ext>
            </a:extLst>
          </p:cNvPr>
          <p:cNvSpPr txBox="1"/>
          <p:nvPr/>
        </p:nvSpPr>
        <p:spPr>
          <a:xfrm>
            <a:off x="8097489" y="1429685"/>
            <a:ext cx="9800238" cy="76391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Qualification Development: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The delay in approval of OFO Codes by the DHET.</a:t>
            </a:r>
            <a:endParaRPr lang="en-ZA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Returned Qualification due to latest guidelines and policies. </a:t>
            </a:r>
            <a:endParaRPr lang="en-ZA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Delay from NAMB to commence with the scoping meetings to develop the trade test and ARPL toolkits and QAS Addendums</a:t>
            </a:r>
            <a:endParaRPr lang="en-ZA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Delay in the registration of Learnerships with DHET </a:t>
            </a:r>
            <a:endParaRPr lang="en-ZA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elay in the approval of QAS Addendums which have an impact on the development of the learning and the implementation of the qualification.</a:t>
            </a:r>
            <a:endParaRPr lang="en-ZA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Delay in the registration of Occupational Qualifications with QCTO/SAQA.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Delay in the registration of SDPs and Assessment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Centres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highlight>
                <a:srgbClr val="EBF1DE"/>
              </a:highlight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highlight>
                  <a:srgbClr val="EBF1DE"/>
                </a:highlight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Overall QA Functions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highlight>
                  <a:srgbClr val="EBF1DE"/>
                </a:highlight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Remediations not attended to by SDP on their accreditation applications.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highlight>
                  <a:srgbClr val="EBF1DE"/>
                </a:highlight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Learner Documents not filled in properly, not signed not certified</a:t>
            </a:r>
          </a:p>
        </p:txBody>
      </p:sp>
    </p:spTree>
    <p:extLst>
      <p:ext uri="{BB962C8B-B14F-4D97-AF65-F5344CB8AC3E}">
        <p14:creationId xmlns:p14="http://schemas.microsoft.com/office/powerpoint/2010/main" val="124308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210258B-AB36-86C5-EE6C-C1C9128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0010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5A3AE-C6D7-F4B2-AE5B-90396264B6AA}"/>
              </a:ext>
            </a:extLst>
          </p:cNvPr>
          <p:cNvSpPr txBox="1">
            <a:spLocks/>
          </p:cNvSpPr>
          <p:nvPr/>
        </p:nvSpPr>
        <p:spPr>
          <a:xfrm>
            <a:off x="647700" y="433388"/>
            <a:ext cx="17316450" cy="103584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kern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Contact Details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C10A0-E8BB-7630-872C-19D7CE2917BE}"/>
              </a:ext>
            </a:extLst>
          </p:cNvPr>
          <p:cNvSpPr txBox="1"/>
          <p:nvPr/>
        </p:nvSpPr>
        <p:spPr>
          <a:xfrm>
            <a:off x="1130367" y="2166270"/>
            <a:ext cx="737446" cy="570630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1368720">
              <a:defRPr/>
            </a:pPr>
            <a:r>
              <a:rPr lang="en-US" sz="3592" b="1" kern="0" dirty="0">
                <a:solidFill>
                  <a:schemeClr val="tx2"/>
                </a:solidFill>
              </a:rPr>
              <a:t>REGIONAL OFFICES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6A5166-497F-6510-197D-90F5EC61A980}"/>
              </a:ext>
            </a:extLst>
          </p:cNvPr>
          <p:cNvSpPr txBox="1">
            <a:spLocks/>
          </p:cNvSpPr>
          <p:nvPr/>
        </p:nvSpPr>
        <p:spPr>
          <a:xfrm>
            <a:off x="2174082" y="1633538"/>
            <a:ext cx="6674643" cy="7119938"/>
          </a:xfrm>
          <a:prstGeom prst="rect">
            <a:avLst/>
          </a:prstGeom>
        </p:spPr>
        <p:txBody>
          <a:bodyPr lIns="136875" tIns="68438" rIns="136875" bIns="68438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3270" indent="-513270" defTabSz="684360">
              <a:defRPr/>
            </a:pPr>
            <a:r>
              <a:rPr lang="en-US" sz="2994" b="1" dirty="0">
                <a:solidFill>
                  <a:schemeClr val="tx2"/>
                </a:solidFill>
              </a:rPr>
              <a:t>Johannesburg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</a:rPr>
              <a:t>Zanele Sithole 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</a:rPr>
              <a:t>011-403 1700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  <a:hlinkClick r:id="rId3"/>
              </a:rPr>
              <a:t>zaneles@fpmseta.org.za</a:t>
            </a:r>
            <a:endParaRPr lang="en-US" sz="2994" dirty="0">
              <a:solidFill>
                <a:schemeClr val="tx2"/>
              </a:solidFill>
            </a:endParaRP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70" indent="-513270" defTabSz="684360">
              <a:defRPr/>
            </a:pPr>
            <a:r>
              <a:rPr lang="en-US" sz="2994" b="1" dirty="0">
                <a:solidFill>
                  <a:schemeClr val="tx2"/>
                </a:solidFill>
              </a:rPr>
              <a:t>Cape Town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</a:rPr>
              <a:t>Kehilwe Khwane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</a:rPr>
              <a:t>021-462 0057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  <a:hlinkClick r:id="rId4"/>
              </a:rPr>
              <a:t>kehilwek@fpmseta.org.za</a:t>
            </a:r>
            <a:endParaRPr lang="en-US" sz="2994" dirty="0">
              <a:solidFill>
                <a:schemeClr val="tx2"/>
              </a:solidFill>
            </a:endParaRP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70" indent="-513270" defTabSz="684360">
              <a:defRPr/>
            </a:pPr>
            <a:r>
              <a:rPr lang="en-US" sz="2994" b="1" dirty="0">
                <a:solidFill>
                  <a:schemeClr val="tx2"/>
                </a:solidFill>
              </a:rPr>
              <a:t>Durban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</a:rPr>
              <a:t>Linda Zwane 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</a:rPr>
              <a:t>031-702 4482</a:t>
            </a:r>
          </a:p>
          <a:p>
            <a:pPr marL="1112085" lvl="1" indent="-427725" defTabSz="684360">
              <a:defRPr/>
            </a:pPr>
            <a:r>
              <a:rPr lang="en-US" sz="2994" dirty="0">
                <a:solidFill>
                  <a:schemeClr val="tx2"/>
                </a:solidFill>
                <a:hlinkClick r:id="rId5"/>
              </a:rPr>
              <a:t>lindaz@fpmseta.org.za</a:t>
            </a:r>
            <a:endParaRPr lang="en-US" sz="2994" dirty="0">
              <a:solidFill>
                <a:schemeClr val="tx2"/>
              </a:solidFill>
            </a:endParaRPr>
          </a:p>
          <a:p>
            <a:pPr marL="513270" indent="-513270" defTabSz="684360"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70" indent="-513270" defTabSz="684360"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70" indent="-513270" defTabSz="684360">
              <a:defRPr/>
            </a:pPr>
            <a:endParaRPr lang="en-US" sz="2994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03D88-0743-F394-49FE-F93814DEE60B}"/>
              </a:ext>
            </a:extLst>
          </p:cNvPr>
          <p:cNvSpPr txBox="1"/>
          <p:nvPr/>
        </p:nvSpPr>
        <p:spPr>
          <a:xfrm>
            <a:off x="9439757" y="2166270"/>
            <a:ext cx="737446" cy="570630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1368720">
              <a:defRPr/>
            </a:pPr>
            <a:r>
              <a:rPr lang="en-US" sz="3592" b="1" kern="0" dirty="0">
                <a:solidFill>
                  <a:schemeClr val="tx2"/>
                </a:solidFill>
              </a:rPr>
              <a:t>HEAD OFFICE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7D7D84-6243-0C71-F4C7-7CC96E3358B6}"/>
              </a:ext>
            </a:extLst>
          </p:cNvPr>
          <p:cNvSpPr txBox="1">
            <a:spLocks/>
          </p:cNvSpPr>
          <p:nvPr/>
        </p:nvSpPr>
        <p:spPr>
          <a:xfrm>
            <a:off x="10101263" y="1690688"/>
            <a:ext cx="7853363" cy="7439025"/>
          </a:xfrm>
          <a:prstGeom prst="rect">
            <a:avLst/>
          </a:prstGeom>
        </p:spPr>
        <p:txBody>
          <a:bodyPr lIns="136875" tIns="68438" rIns="136875" bIns="68438">
            <a:normAutofit fontScale="85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3257" indent="-513257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General Manager Quality Assurance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Seipati Kau – 011 403 1700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  <a:hlinkClick r:id="rId6"/>
              </a:rPr>
              <a:t>seipatik@fpmseta.org.za</a:t>
            </a:r>
            <a:r>
              <a:rPr lang="en-US" sz="2994" dirty="0">
                <a:solidFill>
                  <a:schemeClr val="tx2"/>
                </a:solidFill>
              </a:rPr>
              <a:t> </a:t>
            </a:r>
          </a:p>
          <a:p>
            <a:pPr marL="513257" indent="-513257" defTabSz="684344"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57" indent="-513257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Learning Programme Manager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Ansie Nagel – 011 403 1700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  <a:hlinkClick r:id="rId7"/>
              </a:rPr>
              <a:t>ansien@fpmseta.org.za</a:t>
            </a:r>
            <a:r>
              <a:rPr lang="en-US" sz="2994" dirty="0">
                <a:solidFill>
                  <a:schemeClr val="tx2"/>
                </a:solidFill>
              </a:rPr>
              <a:t> </a:t>
            </a:r>
          </a:p>
          <a:p>
            <a:pPr marL="684342" lvl="1" indent="0" defTabSz="684344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57" indent="-513257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Learning Programme Coordinator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Andre Els – 011-403 1700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  <a:hlinkClick r:id="rId8"/>
              </a:rPr>
              <a:t>andree@fpmseta.org.za</a:t>
            </a:r>
            <a:endParaRPr lang="en-US" sz="2994" dirty="0">
              <a:solidFill>
                <a:schemeClr val="tx2"/>
              </a:solidFill>
            </a:endParaRPr>
          </a:p>
          <a:p>
            <a:pPr marL="684342" lvl="1" indent="0" defTabSz="684344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57" indent="-513257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Certification  Specialist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</a:rPr>
              <a:t>Boitumelo Gezani – 011 – 403 1700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chemeClr val="tx2"/>
                </a:solidFill>
                <a:hlinkClick r:id="rId9"/>
              </a:rPr>
              <a:t>boitumelog@fpmseta.org.za</a:t>
            </a:r>
            <a:endParaRPr lang="en-US" sz="2994" dirty="0">
              <a:solidFill>
                <a:schemeClr val="tx2"/>
              </a:solidFill>
            </a:endParaRPr>
          </a:p>
          <a:p>
            <a:pPr marL="684342" lvl="1" indent="0" defTabSz="684344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98631" indent="-514350" defTabSz="684344">
              <a:buFont typeface="Arial" panose="020B0604020202020204" pitchFamily="34" charset="0"/>
              <a:buChar char="•"/>
              <a:defRPr/>
            </a:pPr>
            <a:r>
              <a:rPr lang="en-US" sz="2994" dirty="0">
                <a:solidFill>
                  <a:schemeClr val="tx2"/>
                </a:solidFill>
              </a:rPr>
              <a:t>Qualification Development Administrator</a:t>
            </a:r>
          </a:p>
          <a:p>
            <a:pPr marL="1198692" lvl="1" indent="-514350" defTabSz="684344">
              <a:buFontTx/>
              <a:buChar char="-"/>
              <a:defRPr/>
            </a:pPr>
            <a:r>
              <a:rPr lang="en-US" sz="2994" dirty="0">
                <a:solidFill>
                  <a:schemeClr val="tx2"/>
                </a:solidFill>
              </a:rPr>
              <a:t>Mokgadi Ragolane – 011 403-1700</a:t>
            </a:r>
          </a:p>
          <a:p>
            <a:pPr marL="1198692" lvl="1" indent="-514350" defTabSz="684344">
              <a:buFontTx/>
              <a:buChar char="-"/>
              <a:defRPr/>
            </a:pPr>
            <a:r>
              <a:rPr lang="en-US" sz="2994" dirty="0">
                <a:solidFill>
                  <a:schemeClr val="tx2"/>
                </a:solidFill>
                <a:hlinkClick r:id="rId10"/>
              </a:rPr>
              <a:t>mokgadir@fpmseta.org.za</a:t>
            </a:r>
            <a:r>
              <a:rPr lang="en-US" sz="2994" dirty="0">
                <a:solidFill>
                  <a:schemeClr val="tx2"/>
                </a:solidFill>
              </a:rPr>
              <a:t> </a:t>
            </a:r>
          </a:p>
          <a:p>
            <a:pPr marL="1112058" lvl="1" indent="-427716" defTabSz="684344"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684360" lvl="1" indent="0" defTabSz="684344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684360" lvl="1" indent="0" defTabSz="684344">
              <a:buNone/>
              <a:defRPr/>
            </a:pPr>
            <a:endParaRPr lang="en-US" sz="2994" dirty="0">
              <a:solidFill>
                <a:schemeClr val="tx2"/>
              </a:solidFill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4335103" y="1010854"/>
            <a:ext cx="9617795" cy="826529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7422548" y="6168229"/>
            <a:ext cx="3442903" cy="5511342"/>
            <a:chOff x="0" y="0"/>
            <a:chExt cx="906773" cy="1451547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434859" y="-1392571"/>
            <a:ext cx="3442903" cy="5511342"/>
            <a:chOff x="0" y="0"/>
            <a:chExt cx="906773" cy="1451547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4957496" y="1496218"/>
            <a:ext cx="8373008" cy="7294564"/>
            <a:chOff x="0" y="0"/>
            <a:chExt cx="6350000" cy="5532120"/>
          </a:xfrm>
          <a:solidFill>
            <a:srgbClr val="4F747F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3" name="AutoShape 13"/>
          <p:cNvSpPr/>
          <p:nvPr/>
        </p:nvSpPr>
        <p:spPr>
          <a:xfrm rot="-1715946">
            <a:off x="8894443" y="9327390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4" name="AutoShape 14"/>
          <p:cNvSpPr/>
          <p:nvPr/>
        </p:nvSpPr>
        <p:spPr>
          <a:xfrm rot="9084053">
            <a:off x="6088205" y="873885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rot="-8950593">
            <a:off x="6057734" y="9272285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rot="1849406">
            <a:off x="8924914" y="928990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7" name="TextBox 17"/>
          <p:cNvSpPr txBox="1"/>
          <p:nvPr/>
        </p:nvSpPr>
        <p:spPr>
          <a:xfrm>
            <a:off x="5785443" y="5081321"/>
            <a:ext cx="6836061" cy="269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6000" dirty="0">
                <a:solidFill>
                  <a:srgbClr val="606060"/>
                </a:solidFill>
                <a:latin typeface="League Spartan"/>
              </a:rPr>
              <a:t>THANK YOU</a:t>
            </a:r>
          </a:p>
          <a:p>
            <a:pPr algn="ctr">
              <a:lnSpc>
                <a:spcPts val="11000"/>
              </a:lnSpc>
            </a:pPr>
            <a:r>
              <a:rPr lang="en-US" sz="6000" dirty="0">
                <a:solidFill>
                  <a:srgbClr val="606060"/>
                </a:solidFill>
                <a:latin typeface="League Spartan"/>
              </a:rPr>
              <a:t>Q &amp; A</a:t>
            </a:r>
          </a:p>
        </p:txBody>
      </p:sp>
      <p:sp>
        <p:nvSpPr>
          <p:cNvPr id="21" name="Freeform 21"/>
          <p:cNvSpPr/>
          <p:nvPr/>
        </p:nvSpPr>
        <p:spPr>
          <a:xfrm>
            <a:off x="-1805930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sp>
        <p:nvSpPr>
          <p:cNvPr id="24" name="Freeform 24"/>
          <p:cNvSpPr/>
          <p:nvPr/>
        </p:nvSpPr>
        <p:spPr>
          <a:xfrm>
            <a:off x="1711247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27" name="Freeform 27"/>
          <p:cNvSpPr/>
          <p:nvPr/>
        </p:nvSpPr>
        <p:spPr>
          <a:xfrm>
            <a:off x="3321657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sp>
        <p:nvSpPr>
          <p:cNvPr id="30" name="Freeform 30"/>
          <p:cNvSpPr/>
          <p:nvPr/>
        </p:nvSpPr>
        <p:spPr>
          <a:xfrm>
            <a:off x="12311849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sp>
        <p:nvSpPr>
          <p:cNvPr id="33" name="Freeform 33"/>
          <p:cNvSpPr/>
          <p:nvPr/>
        </p:nvSpPr>
        <p:spPr>
          <a:xfrm>
            <a:off x="15829027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36" name="Freeform 36"/>
          <p:cNvSpPr/>
          <p:nvPr/>
        </p:nvSpPr>
        <p:spPr>
          <a:xfrm>
            <a:off x="17439436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pic>
        <p:nvPicPr>
          <p:cNvPr id="2" name="Picture 1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4598137C-5A43-17D3-7657-DF40BD3D9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44" y="3148908"/>
            <a:ext cx="4393461" cy="2675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991600" y="2520315"/>
            <a:ext cx="6430989" cy="5934655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>
            <a:off x="13385464" y="2960593"/>
            <a:ext cx="4902536" cy="4938578"/>
            <a:chOff x="0" y="0"/>
            <a:chExt cx="1721018" cy="1451547"/>
          </a:xfrm>
          <a:solidFill>
            <a:srgbClr val="ACBF79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0567" y="9419196"/>
            <a:ext cx="3713233" cy="853516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12" name="Freeform 12"/>
          <p:cNvSpPr/>
          <p:nvPr/>
        </p:nvSpPr>
        <p:spPr>
          <a:xfrm>
            <a:off x="13350319" y="0"/>
            <a:ext cx="3124200" cy="7078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2819400" y="9433484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18" name="Freeform 18"/>
          <p:cNvSpPr/>
          <p:nvPr/>
        </p:nvSpPr>
        <p:spPr>
          <a:xfrm>
            <a:off x="15794428" y="4762"/>
            <a:ext cx="1647699" cy="703066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4116078" y="9447772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24" name="Freeform 24"/>
          <p:cNvSpPr/>
          <p:nvPr/>
        </p:nvSpPr>
        <p:spPr>
          <a:xfrm>
            <a:off x="16618277" y="-16072"/>
            <a:ext cx="1647699" cy="742950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26" name="Group 26"/>
          <p:cNvGrpSpPr/>
          <p:nvPr/>
        </p:nvGrpSpPr>
        <p:grpSpPr>
          <a:xfrm>
            <a:off x="9325212" y="2828398"/>
            <a:ext cx="5598656" cy="5237652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540365" y="2960593"/>
            <a:ext cx="5229123" cy="4938578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24251" r="-24251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35" name="AutoShape 35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6" name="AutoShape 36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pic>
        <p:nvPicPr>
          <p:cNvPr id="37" name="Picture 36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6831660-E788-6448-6857-DFA84B05C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" y="-74092"/>
            <a:ext cx="4393461" cy="3145018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6366384-2C52-31E4-0DF1-AE4F6281FB64}"/>
              </a:ext>
            </a:extLst>
          </p:cNvPr>
          <p:cNvSpPr txBox="1"/>
          <p:nvPr/>
        </p:nvSpPr>
        <p:spPr>
          <a:xfrm>
            <a:off x="7579259" y="898270"/>
            <a:ext cx="2793994" cy="715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722376" rtl="0" eaLnBrk="1" fontAlgn="auto" latinLnBrk="0" hangingPunct="1">
              <a:lnSpc>
                <a:spcPts val="6082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44" b="0" i="0" u="none" strike="noStrike" kern="1200" cap="none" spc="0" normalizeH="0" baseline="0" noProof="0" dirty="0">
                <a:ln>
                  <a:noFill/>
                </a:ln>
                <a:solidFill>
                  <a:srgbClr val="AEB7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CONTENTS</a:t>
            </a:r>
            <a:endParaRPr kumimoji="0" lang="en-US" sz="5499" b="0" i="0" u="none" strike="noStrike" kern="1200" cap="none" spc="0" normalizeH="0" baseline="0" noProof="0" dirty="0">
              <a:ln>
                <a:noFill/>
              </a:ln>
              <a:solidFill>
                <a:srgbClr val="AEB75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A0FFCA8-D798-2675-F4C0-17C5CD7A9D0F}"/>
              </a:ext>
            </a:extLst>
          </p:cNvPr>
          <p:cNvSpPr/>
          <p:nvPr/>
        </p:nvSpPr>
        <p:spPr>
          <a:xfrm>
            <a:off x="243772" y="4914900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AB9177-C369-75BD-7A12-37CAEBACF34D}"/>
              </a:ext>
            </a:extLst>
          </p:cNvPr>
          <p:cNvSpPr/>
          <p:nvPr/>
        </p:nvSpPr>
        <p:spPr>
          <a:xfrm>
            <a:off x="243772" y="5676900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AD55A6F-9D72-5924-40BF-F47B2020737C}"/>
              </a:ext>
            </a:extLst>
          </p:cNvPr>
          <p:cNvSpPr/>
          <p:nvPr/>
        </p:nvSpPr>
        <p:spPr>
          <a:xfrm>
            <a:off x="243773" y="4152900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64CED1-CFAB-0660-F8A3-58FA509CFDF5}"/>
              </a:ext>
            </a:extLst>
          </p:cNvPr>
          <p:cNvSpPr/>
          <p:nvPr/>
        </p:nvSpPr>
        <p:spPr>
          <a:xfrm>
            <a:off x="212634" y="2628900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54E1354B-49ED-CE63-3DE3-41D9AD362382}"/>
              </a:ext>
            </a:extLst>
          </p:cNvPr>
          <p:cNvSpPr txBox="1"/>
          <p:nvPr/>
        </p:nvSpPr>
        <p:spPr>
          <a:xfrm>
            <a:off x="1056749" y="4146501"/>
            <a:ext cx="867947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Accreditation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B1D91E-1656-B356-9C9C-B4436D245C2B}"/>
              </a:ext>
            </a:extLst>
          </p:cNvPr>
          <p:cNvSpPr txBox="1"/>
          <p:nvPr/>
        </p:nvSpPr>
        <p:spPr>
          <a:xfrm>
            <a:off x="1002169" y="4916984"/>
            <a:ext cx="72316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Registration of Assessors and Moderators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AC4B4DA4-25C5-96AC-5D78-E96C31E18807}"/>
              </a:ext>
            </a:extLst>
          </p:cNvPr>
          <p:cNvSpPr txBox="1"/>
          <p:nvPr/>
        </p:nvSpPr>
        <p:spPr>
          <a:xfrm>
            <a:off x="1059207" y="2587767"/>
            <a:ext cx="687891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Historical Qualifications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BF312395-54B5-7BD8-2F98-A06FC67D68D0}"/>
              </a:ext>
            </a:extLst>
          </p:cNvPr>
          <p:cNvSpPr txBox="1"/>
          <p:nvPr/>
        </p:nvSpPr>
        <p:spPr>
          <a:xfrm>
            <a:off x="980382" y="5640625"/>
            <a:ext cx="76323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4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Registration of Learners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5427579C-DD88-5BA6-B143-6DB39FE37E9A}"/>
              </a:ext>
            </a:extLst>
          </p:cNvPr>
          <p:cNvSpPr/>
          <p:nvPr/>
        </p:nvSpPr>
        <p:spPr>
          <a:xfrm>
            <a:off x="243772" y="6438900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8AA5EBB-FB8C-293F-45B8-B7576BE24F69}"/>
              </a:ext>
            </a:extLst>
          </p:cNvPr>
          <p:cNvSpPr txBox="1"/>
          <p:nvPr/>
        </p:nvSpPr>
        <p:spPr>
          <a:xfrm>
            <a:off x="1002169" y="6350914"/>
            <a:ext cx="97187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External Integrated Summative Assessment (EISA)</a:t>
            </a: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A0A8D87F-7595-CA9B-CA06-19F0ECDEE394}"/>
              </a:ext>
            </a:extLst>
          </p:cNvPr>
          <p:cNvSpPr/>
          <p:nvPr/>
        </p:nvSpPr>
        <p:spPr>
          <a:xfrm>
            <a:off x="211930" y="3390900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45642-0E59-2844-6672-01D0211FC507}"/>
              </a:ext>
            </a:extLst>
          </p:cNvPr>
          <p:cNvSpPr txBox="1"/>
          <p:nvPr/>
        </p:nvSpPr>
        <p:spPr>
          <a:xfrm>
            <a:off x="962982" y="3414095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Occupational Qualifications</a:t>
            </a:r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46F78B9F-411C-9760-360B-9B2FBB693F5D}"/>
              </a:ext>
            </a:extLst>
          </p:cNvPr>
          <p:cNvSpPr/>
          <p:nvPr/>
        </p:nvSpPr>
        <p:spPr>
          <a:xfrm>
            <a:off x="259456" y="7200900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C7573C-5C6A-2561-9C96-DC5D97E29CB1}"/>
              </a:ext>
            </a:extLst>
          </p:cNvPr>
          <p:cNvSpPr txBox="1"/>
          <p:nvPr/>
        </p:nvSpPr>
        <p:spPr>
          <a:xfrm>
            <a:off x="934202" y="708697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Certification of learners</a:t>
            </a: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62D3D3BD-C5B8-1B38-63B8-76465A567F9C}"/>
              </a:ext>
            </a:extLst>
          </p:cNvPr>
          <p:cNvSpPr/>
          <p:nvPr/>
        </p:nvSpPr>
        <p:spPr>
          <a:xfrm flipV="1">
            <a:off x="243772" y="7962900"/>
            <a:ext cx="565981" cy="496611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F6D43A-AFA0-7AE1-0509-602002A0525F}"/>
              </a:ext>
            </a:extLst>
          </p:cNvPr>
          <p:cNvSpPr txBox="1"/>
          <p:nvPr/>
        </p:nvSpPr>
        <p:spPr>
          <a:xfrm>
            <a:off x="934202" y="781807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Working Committee on Transitional Arrangements</a:t>
            </a:r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A84B3AAE-7051-2EF5-5033-BA98765ACFFA}"/>
              </a:ext>
            </a:extLst>
          </p:cNvPr>
          <p:cNvSpPr/>
          <p:nvPr/>
        </p:nvSpPr>
        <p:spPr>
          <a:xfrm flipV="1">
            <a:off x="228600" y="8622833"/>
            <a:ext cx="565981" cy="483067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06B661-7C11-6F4A-6734-2E6DBC6D002F}"/>
              </a:ext>
            </a:extLst>
          </p:cNvPr>
          <p:cNvSpPr txBox="1"/>
          <p:nvPr/>
        </p:nvSpPr>
        <p:spPr>
          <a:xfrm>
            <a:off x="954004" y="854917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</a:rPr>
              <a:t>APP Performance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9E173127-6A5F-3786-A9AE-4B9F08BF4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63CB6-6C37-B428-6002-4B7C840E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3" y="1276186"/>
            <a:ext cx="5048961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sz="4800" b="1" dirty="0">
                <a:latin typeface="Aptos" panose="020B0004020202020204" pitchFamily="34" charset="0"/>
              </a:rPr>
              <a:t>QUALIFICATIONS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2445C-69FA-F4FD-4644-186D10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CD96DCA-6F85-E60B-363D-911D0F6C87A4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4A0A372-29EF-3814-06A1-537F20A55066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4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235326" y="4088714"/>
            <a:ext cx="5816242" cy="19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Historical Qualifications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B4D1A3-B0C8-6F89-BF15-1B7D8EFDAC15}"/>
              </a:ext>
            </a:extLst>
          </p:cNvPr>
          <p:cNvSpPr txBox="1"/>
          <p:nvPr/>
        </p:nvSpPr>
        <p:spPr>
          <a:xfrm>
            <a:off x="9144001" y="3008997"/>
            <a:ext cx="8020050" cy="741215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Historically Registered Qualifications: 38 </a:t>
            </a: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NB</a:t>
            </a: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In terms of Government Gazette </a:t>
            </a:r>
            <a:r>
              <a:rPr lang="en-US" sz="2800" kern="0">
                <a:ea typeface="Calibri" panose="020F0502020204030204" pitchFamily="34" charset="0"/>
                <a:cs typeface="Calibri" panose="020F0502020204030204" pitchFamily="34" charset="0"/>
              </a:rPr>
              <a:t>44031  (20 December 2020</a:t>
            </a: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Registration end date to register the learners on  historical qualifications:  30/06/2023</a:t>
            </a: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</a:rPr>
              <a:t>Last date for enrollment of learners on Historical</a:t>
            </a:r>
          </a:p>
          <a:p>
            <a:pPr marL="3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kern="0" dirty="0">
                <a:ea typeface="Calibri" panose="020F0502020204030204" pitchFamily="34" charset="0"/>
              </a:rPr>
              <a:t>     Qualification : 30/06/2024</a:t>
            </a:r>
            <a:endParaRPr lang="en-ZA" sz="2800" kern="0" dirty="0">
              <a:ea typeface="Calibri" panose="020F0502020204030204" pitchFamily="34" charset="0"/>
            </a:endParaRP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</a:rPr>
              <a:t>All the learners who are in the system their last date for Achievement:  30/06/2027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1EFC8D-C193-6663-FF5F-8DCA8C5837DB}"/>
              </a:ext>
            </a:extLst>
          </p:cNvPr>
          <p:cNvGrpSpPr/>
          <p:nvPr/>
        </p:nvGrpSpPr>
        <p:grpSpPr>
          <a:xfrm>
            <a:off x="9329367" y="1167316"/>
            <a:ext cx="8120434" cy="1078961"/>
            <a:chOff x="3045103" y="6480023"/>
            <a:chExt cx="10825117" cy="1078961"/>
          </a:xfrm>
          <a:solidFill>
            <a:schemeClr val="bg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EA4FF4-7AF0-769D-5EEA-ED2FDB2A2555}"/>
                </a:ext>
              </a:extLst>
            </p:cNvPr>
            <p:cNvSpPr/>
            <p:nvPr/>
          </p:nvSpPr>
          <p:spPr>
            <a:xfrm>
              <a:off x="4913179" y="6480023"/>
              <a:ext cx="7906447" cy="10536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9DF135-8891-68A1-8BC8-284599CA1C71}"/>
                </a:ext>
              </a:extLst>
            </p:cNvPr>
            <p:cNvSpPr txBox="1"/>
            <p:nvPr/>
          </p:nvSpPr>
          <p:spPr>
            <a:xfrm>
              <a:off x="3045103" y="6505351"/>
              <a:ext cx="10825117" cy="10536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2397" tIns="172397" rIns="172397" bIns="172397" numCol="1" spcCol="1270" anchor="ctr" anchorCtr="0">
              <a:noAutofit/>
            </a:bodyPr>
            <a:lstStyle/>
            <a:p>
              <a:pPr marL="0" marR="0" lvl="0" indent="0" algn="l" defTabSz="1244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ea typeface="+mn-ea"/>
                  <a:cs typeface="+mn-cs"/>
                </a:rPr>
                <a:t>Link: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ea typeface="+mn-ea"/>
                  <a:cs typeface="+mn-cs"/>
                  <a:hlinkClick r:id="rId4" action="ppaction://hlinkfile"/>
                </a:rPr>
                <a:t>FPMSETA PRE 2009 QUALIFICATIONS.xlsx</a:t>
              </a:r>
              <a:endPara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33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A199-98BC-08A9-EC0C-FE128F4E4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8D32A2D-E8F4-AA3F-2A21-70C2B281A289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8FD4AA9B-3BC9-4D0E-7FAD-E6736ED1AE50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4298D1A-F761-E0C6-1AE6-9022A53835DD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270DCC17-E3C5-9887-B09C-F34B6A7AD32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DC500C54-E903-19BC-73DF-0A6BDB57F9AD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AD5C4BBE-EDE2-9684-91FC-7103863C7AEE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1589ABBD-0459-4374-1273-18C7E1178E8E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32A5829F-9DB7-2C29-AE4C-40D7F86DA696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C0AC8E1A-AD30-A433-E9AA-DE6260058847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3CCD23D9-B7FE-31A0-2111-BFAB142D3A62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57C22B98-ACD4-2C8E-7275-CB023F7138F0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BC129A16-DA71-B8EA-7241-B3940F9202DC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C0097D2D-EEB4-931B-3B96-C2438C7D182F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2FDE9974-122D-E009-EBAC-278B4E51D55E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1E117373-72DD-6708-2633-314B82EAA06D}"/>
              </a:ext>
            </a:extLst>
          </p:cNvPr>
          <p:cNvSpPr txBox="1"/>
          <p:nvPr/>
        </p:nvSpPr>
        <p:spPr>
          <a:xfrm>
            <a:off x="2235326" y="4088714"/>
            <a:ext cx="5816242" cy="19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Occupational Qualifications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51F3BB01-C713-9037-4D74-CA5DAE3C8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2D236-2EFD-CD90-22E4-CFD7DAD206C3}"/>
              </a:ext>
            </a:extLst>
          </p:cNvPr>
          <p:cNvSpPr txBox="1"/>
          <p:nvPr/>
        </p:nvSpPr>
        <p:spPr>
          <a:xfrm>
            <a:off x="9078324" y="3008997"/>
            <a:ext cx="8600076" cy="43651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Occupational Qualifications Registered (including part qualifications and trades: 114</a:t>
            </a: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Learnerships registered: 39</a:t>
            </a: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Skills Programmes registered: 30</a:t>
            </a:r>
          </a:p>
          <a:p>
            <a:pPr marL="493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ea typeface="Calibri" panose="020F0502020204030204" pitchFamily="34" charset="0"/>
                <a:cs typeface="Calibri" panose="020F0502020204030204" pitchFamily="34" charset="0"/>
              </a:rPr>
              <a:t>Enrollment of learners on occupational qualifications: 01/07/2024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A96013-3551-8F8F-74F2-20DDEF0FD2D5}"/>
              </a:ext>
            </a:extLst>
          </p:cNvPr>
          <p:cNvGrpSpPr/>
          <p:nvPr/>
        </p:nvGrpSpPr>
        <p:grpSpPr>
          <a:xfrm>
            <a:off x="9144000" y="1167316"/>
            <a:ext cx="8534399" cy="1078961"/>
            <a:chOff x="4717268" y="6480023"/>
            <a:chExt cx="8102358" cy="1078961"/>
          </a:xfrm>
          <a:solidFill>
            <a:schemeClr val="bg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4AFC78-6DCC-A156-6ED0-E4158B181921}"/>
                </a:ext>
              </a:extLst>
            </p:cNvPr>
            <p:cNvSpPr/>
            <p:nvPr/>
          </p:nvSpPr>
          <p:spPr>
            <a:xfrm>
              <a:off x="4913179" y="6480023"/>
              <a:ext cx="7906447" cy="10536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759D09-116A-8A7F-3060-36701A265868}"/>
                </a:ext>
              </a:extLst>
            </p:cNvPr>
            <p:cNvSpPr txBox="1"/>
            <p:nvPr/>
          </p:nvSpPr>
          <p:spPr>
            <a:xfrm>
              <a:off x="4717268" y="6505351"/>
              <a:ext cx="7906447" cy="10536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2397" tIns="172397" rIns="172397" bIns="172397" numCol="1" spcCol="1270" anchor="ctr" anchorCtr="0">
              <a:noAutofit/>
            </a:bodyPr>
            <a:lstStyle/>
            <a:p>
              <a:pPr marL="0" marR="0" lvl="0" indent="0" algn="l" defTabSz="1244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36EF3B-E9B5-9E08-673C-E5644AAC6FC7}"/>
              </a:ext>
            </a:extLst>
          </p:cNvPr>
          <p:cNvSpPr txBox="1"/>
          <p:nvPr/>
        </p:nvSpPr>
        <p:spPr>
          <a:xfrm>
            <a:off x="9066050" y="964099"/>
            <a:ext cx="86780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4460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defTabSz="1244600"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ea typeface="+mn-ea"/>
                <a:cs typeface="+mn-cs"/>
              </a:rPr>
              <a:t>Link: </a:t>
            </a:r>
          </a:p>
          <a:p>
            <a:pPr marL="0" marR="0" lvl="0" indent="0" algn="l" defTabSz="124460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ea typeface="+mn-ea"/>
                <a:cs typeface="+mn-cs"/>
                <a:hlinkClick r:id="rId4" action="ppaction://hlinkfile"/>
              </a:rPr>
              <a:t>Qualifications Learnerships and Skills Programmes registered.xlsx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12446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4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91403-B9CD-944E-9E71-D8DEE26DB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8E40B46-E471-8A1C-045D-2FE3FB951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50F2AC-12E6-4C80-E018-8FA74EAA5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0DD314-69EB-4A81-B2E9-C0C4F9D2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7CF06B-AE10-B9A4-C92A-291BB3B8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8768E6A-CD0C-33C3-6CA5-950514094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59BD7826-25DB-CCF8-3790-BDFDB94E8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CD0AA92-CDB5-B3F1-9B7C-DD096F76B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E03AD-8988-268C-4E01-00F5AD85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dirty="0"/>
              <a:t> </a:t>
            </a:r>
            <a:r>
              <a:rPr lang="en-US" sz="4800" b="1" dirty="0">
                <a:latin typeface="Aptos" panose="020B0004020202020204" pitchFamily="34" charset="0"/>
              </a:rPr>
              <a:t>accreditation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B8B8B7-8BF7-6EF8-F229-3B4D9CC1C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83660-9C81-4535-ADE9-1908A93E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F4695FD6-6C6E-47A0-AA64-1CCCB43F696B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897D5D38-7486-EABE-E3B0-A5280EE257C2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8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/>
          <p:cNvSpPr txBox="1"/>
          <p:nvPr/>
        </p:nvSpPr>
        <p:spPr>
          <a:xfrm>
            <a:off x="2274618" y="4315200"/>
            <a:ext cx="5156074" cy="195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QCTO Accreditation Process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FD560-67A4-44E7-BB08-9789F73659CF}"/>
              </a:ext>
            </a:extLst>
          </p:cNvPr>
          <p:cNvSpPr txBox="1"/>
          <p:nvPr/>
        </p:nvSpPr>
        <p:spPr>
          <a:xfrm>
            <a:off x="8873004" y="127466"/>
            <a:ext cx="9129495" cy="169706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Links for application of different QCTO Accreditation services </a:t>
            </a:r>
            <a:r>
              <a:rPr lang="en-GB" sz="2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(Use Google Chrome – </a:t>
            </a:r>
            <a:r>
              <a:rPr lang="en-GB" sz="2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www.qcto.org.za</a:t>
            </a:r>
            <a:r>
              <a:rPr lang="en-GB" sz="2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QCTO Website - online applications.docx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DE3F8-1160-51B2-9C84-946F98523235}"/>
              </a:ext>
            </a:extLst>
          </p:cNvPr>
          <p:cNvSpPr txBox="1"/>
          <p:nvPr/>
        </p:nvSpPr>
        <p:spPr>
          <a:xfrm>
            <a:off x="8791767" y="1968801"/>
            <a:ext cx="9174446" cy="787908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/>
              <a:t>Complete online application on the QCTO website </a:t>
            </a: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>
                <a:ea typeface="Times New Roman"/>
              </a:rPr>
              <a:t>Desktop Evaluation  to be completed within 10 working days (Phase 1) - </a:t>
            </a:r>
            <a:r>
              <a:rPr lang="en-GB" sz="2600" dirty="0"/>
              <a:t>(QCTO)</a:t>
            </a:r>
            <a:endParaRPr lang="en-ZA" sz="2600" dirty="0">
              <a:ea typeface="Times New Roman"/>
            </a:endParaRP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>
                <a:ea typeface="Times New Roman"/>
              </a:rPr>
              <a:t>QCTO sends allocated applications on a spreadsheet for processing by the Quality Partner</a:t>
            </a: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>
                <a:ea typeface="Times New Roman"/>
              </a:rPr>
              <a:t>Quality Partner</a:t>
            </a:r>
            <a:r>
              <a:rPr lang="en-US" sz="2600" dirty="0">
                <a:ea typeface="Times New Roman"/>
              </a:rPr>
              <a:t> acknowledges receipt of documents from QCTO (2 working days)</a:t>
            </a: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>
                <a:ea typeface="Times New Roman"/>
              </a:rPr>
              <a:t>Quality Partner</a:t>
            </a:r>
            <a:r>
              <a:rPr lang="en-GB" sz="2600" dirty="0"/>
              <a:t> allocates the SMEs and send approved Schedule to QCTO. (10 Working days)</a:t>
            </a: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>
                <a:ea typeface="Times New Roman"/>
              </a:rPr>
              <a:t>Acknowledgement of receipt of approved site visit schedule. (QCTO).</a:t>
            </a: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>
                <a:ea typeface="Times New Roman"/>
              </a:rPr>
              <a:t>Physical Site visit (20 working days)</a:t>
            </a:r>
            <a:endParaRPr lang="en-US" sz="2600" dirty="0">
              <a:ea typeface="Times New Roman"/>
            </a:endParaRP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QCTO: Quality Division checks site visit reports submitted.</a:t>
            </a:r>
          </a:p>
          <a:p>
            <a:pPr marL="539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/>
              <a:t>Internal Accreditation Committee sits to consider the application. </a:t>
            </a:r>
          </a:p>
          <a:p>
            <a:pPr marL="539750" indent="-46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600" dirty="0"/>
              <a:t>Accreditation Outcome. Issued within 90 Working days</a:t>
            </a:r>
          </a:p>
        </p:txBody>
      </p:sp>
    </p:spTree>
    <p:extLst>
      <p:ext uri="{BB962C8B-B14F-4D97-AF65-F5344CB8AC3E}">
        <p14:creationId xmlns:p14="http://schemas.microsoft.com/office/powerpoint/2010/main" val="385081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3ACC8-F1CD-7148-735D-D4F90340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14D4928-A8E3-44E7-54E2-01CFEA964890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E8DF90AB-C566-53E6-3EE2-06A70B3CD199}"/>
              </a:ext>
            </a:extLst>
          </p:cNvPr>
          <p:cNvGrpSpPr/>
          <p:nvPr/>
        </p:nvGrpSpPr>
        <p:grpSpPr>
          <a:xfrm>
            <a:off x="1876201" y="2332795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3D7AD34-2B1C-D8D0-9A0C-63314C4335C8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AE39ACA-0560-8EB8-E550-5EEE1742202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67D70708-2D0C-5D86-87AC-1B7C617F0FED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843ABB94-C49D-B96B-85BC-23EA68B26058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EF8E32C1-5E8C-1759-09A0-744C52A46888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BE902485-016C-3D0B-5223-6B20D29D253C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C3A7ACC1-FB16-095F-6777-219489D42193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5D7B31D4-3BCC-34AB-15AB-27B50BA0338C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D10B9BDC-82F0-BD9F-1931-AABC83DDB51B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187AD10-A845-2FAE-A651-756CC9098DB7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584448A7-3A65-02AB-82F2-074ED31D7EBA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0B0CAEF2-0877-F635-9333-D00FBE8CF4F0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37507A9C-0FE6-A742-3C2F-3EF13C4E0A3F}"/>
              </a:ext>
            </a:extLst>
          </p:cNvPr>
          <p:cNvSpPr txBox="1"/>
          <p:nvPr/>
        </p:nvSpPr>
        <p:spPr>
          <a:xfrm>
            <a:off x="2434866" y="4098877"/>
            <a:ext cx="5156074" cy="195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SDP Accreditation Requirements 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F241104D-545E-3E96-AAB5-05B58AAD7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99B1A-B2EF-89C6-4937-604E88518B8F}"/>
              </a:ext>
            </a:extLst>
          </p:cNvPr>
          <p:cNvSpPr txBox="1"/>
          <p:nvPr/>
        </p:nvSpPr>
        <p:spPr>
          <a:xfrm>
            <a:off x="8779192" y="214475"/>
            <a:ext cx="9356407" cy="969496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55600" indent="-355600">
              <a:buNone/>
            </a:pPr>
            <a:r>
              <a:rPr lang="en-GB" sz="2200" b="1" dirty="0"/>
              <a:t>A)	I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nstitutional compliance</a:t>
            </a:r>
          </a:p>
          <a:p>
            <a:pPr marL="355600" indent="0">
              <a:buNone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The person/organization/institution must: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Be a legal entity established in terms of South African law at the time of the application for accreditation. 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Have a valid tax clearance certificate issued by SARS 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Provide a proof of financial sustainability for the learning services applied for and throughout the accreditation period; </a:t>
            </a:r>
          </a:p>
          <a:p>
            <a:pPr marL="895350" lvl="1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	Have a valid Occupational Health and Safety certificate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Provide evidence of appropriately qualified human resource/s to deliver the qualifications; 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	Have a learner appeal policy and code of conduct;</a:t>
            </a:r>
          </a:p>
          <a:p>
            <a:pPr marL="895350" indent="-355600">
              <a:buFont typeface="+mj-lt"/>
              <a:buAutoNum type="arabicPeriod" startAt="2"/>
              <a:tabLst>
                <a:tab pos="895350" algn="l"/>
              </a:tabLst>
            </a:pPr>
            <a:endParaRPr lang="en-GB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None/>
            </a:pPr>
            <a:r>
              <a:rPr lang="en-GB" sz="2400" b="1" dirty="0"/>
              <a:t>B)  Programme delivery readiness</a:t>
            </a:r>
          </a:p>
          <a:p>
            <a:pPr marL="355600" indent="-355600">
              <a:buNone/>
            </a:pPr>
            <a:r>
              <a:rPr lang="en-GB" sz="2400" dirty="0"/>
              <a:t>	The person/organization /institution must:</a:t>
            </a:r>
          </a:p>
          <a:p>
            <a:pPr marL="895350" indent="-355600">
              <a:buFont typeface="Arial" panose="020B0604020202020204" pitchFamily="34" charset="0"/>
              <a:buChar char="•"/>
            </a:pPr>
            <a:r>
              <a:rPr lang="en-GB" sz="2400" dirty="0"/>
              <a:t>Provide evidence of suitably qualified staff to facilitate learning;</a:t>
            </a:r>
          </a:p>
          <a:p>
            <a:pPr marL="895350" indent="-355600">
              <a:buFont typeface="Arial" panose="020B0604020202020204" pitchFamily="34" charset="0"/>
              <a:buChar char="•"/>
            </a:pPr>
            <a:r>
              <a:rPr lang="en-GB" sz="2400" dirty="0"/>
              <a:t>Demonstrate that there are administrative resources for data capturing tool, learner information and records and results .Be in possession of the required resources, tools, equipment, machinery, material, protective clothing;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/>
              <a:t>Provide evidence of Learner Support Material(LMS);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/>
              <a:t>Must have an agreement/s with workplace/s for the delivery of work experience;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/>
              <a:t>Meet the relevant standards for occupational health and safety</a:t>
            </a:r>
          </a:p>
          <a:p>
            <a:pPr marL="895350" indent="-35560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GB" sz="2400" dirty="0"/>
              <a:t>Adhere to any monitoring and evaluation activities as prescribed by the QCTO.	</a:t>
            </a:r>
            <a:endParaRPr lang="en-GB" sz="2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3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videndVTI">
  <a:themeElements>
    <a:clrScheme name="FP&amp;M SE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BF7B"/>
      </a:accent1>
      <a:accent2>
        <a:srgbClr val="4E747F"/>
      </a:accent2>
      <a:accent3>
        <a:srgbClr val="C4CCA2"/>
      </a:accent3>
      <a:accent4>
        <a:srgbClr val="64828C"/>
      </a:accent4>
      <a:accent5>
        <a:srgbClr val="468498"/>
      </a:accent5>
      <a:accent6>
        <a:srgbClr val="4D93AC"/>
      </a:accent6>
      <a:hlink>
        <a:srgbClr val="0563C1"/>
      </a:hlink>
      <a:folHlink>
        <a:srgbClr val="954F7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6838</TotalTime>
  <Words>2198</Words>
  <Application>Microsoft Office PowerPoint</Application>
  <PresentationFormat>Custom</PresentationFormat>
  <Paragraphs>348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Times New Roman</vt:lpstr>
      <vt:lpstr>Calibri Light</vt:lpstr>
      <vt:lpstr>Aptos</vt:lpstr>
      <vt:lpstr>Wingdings 2</vt:lpstr>
      <vt:lpstr>Avant Garde</vt:lpstr>
      <vt:lpstr>Franklin Gothic Book</vt:lpstr>
      <vt:lpstr>Gill Sans MT</vt:lpstr>
      <vt:lpstr>Franklin Gothic Demi</vt:lpstr>
      <vt:lpstr>Impact</vt:lpstr>
      <vt:lpstr>League Spartan</vt:lpstr>
      <vt:lpstr>Calibri</vt:lpstr>
      <vt:lpstr>Arial</vt:lpstr>
      <vt:lpstr>Office Theme</vt:lpstr>
      <vt:lpstr>1_DividendVTI</vt:lpstr>
      <vt:lpstr>PowerPoint Presentation</vt:lpstr>
      <vt:lpstr>PowerPoint Presentation</vt:lpstr>
      <vt:lpstr>PowerPoint Presentation</vt:lpstr>
      <vt:lpstr> QUALIFICATIONS</vt:lpstr>
      <vt:lpstr>PowerPoint Presentation</vt:lpstr>
      <vt:lpstr>PowerPoint Presentation</vt:lpstr>
      <vt:lpstr> accreditation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Assessors and Moderators </vt:lpstr>
      <vt:lpstr>PowerPoint Presentation</vt:lpstr>
      <vt:lpstr>PowerPoint Presentation</vt:lpstr>
      <vt:lpstr>Learners  </vt:lpstr>
      <vt:lpstr>PowerPoint Presentation</vt:lpstr>
      <vt:lpstr>PowerPoint Presentation</vt:lpstr>
      <vt:lpstr>CERTIFICATION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Minimalist Modern Real Estate Presentation</dc:title>
  <dc:creator>Ian Hansen</dc:creator>
  <cp:lastModifiedBy>Seipati Kau</cp:lastModifiedBy>
  <cp:revision>42</cp:revision>
  <cp:lastPrinted>2023-07-19T14:44:34Z</cp:lastPrinted>
  <dcterms:created xsi:type="dcterms:W3CDTF">2006-08-16T00:00:00Z</dcterms:created>
  <dcterms:modified xsi:type="dcterms:W3CDTF">2024-02-19T06:31:46Z</dcterms:modified>
  <dc:identifier>DAFkeJ3_VZU</dc:identifier>
</cp:coreProperties>
</file>